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8110D-7577-4CBA-B38C-093B804C5E11}" v="5" dt="2026-04-23T12:13:23.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CFD27-628A-4C3A-9A99-0D9BC8A29B1A}" type="datetimeFigureOut">
              <a:rPr lang="nl-BE" smtClean="0"/>
              <a:t>23/04/2026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469B6-E4F4-4F83-8676-B77863AD9AB1}" type="slidenum">
              <a:rPr lang="nl-BE" smtClean="0"/>
              <a:t>‹nr.›</a:t>
            </a:fld>
            <a:endParaRPr lang="nl-BE"/>
          </a:p>
        </p:txBody>
      </p:sp>
    </p:spTree>
    <p:extLst>
      <p:ext uri="{BB962C8B-B14F-4D97-AF65-F5344CB8AC3E}">
        <p14:creationId xmlns:p14="http://schemas.microsoft.com/office/powerpoint/2010/main" val="164475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BE"/>
          </a:p>
        </p:txBody>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4B469B6-E4F4-4F83-8676-B77863AD9AB1}" type="slidenum">
              <a:rPr lang="nl-BE" smtClean="0"/>
              <a:t>11</a:t>
            </a:fld>
            <a:endParaRPr lang="nl-BE"/>
          </a:p>
        </p:txBody>
      </p:sp>
    </p:spTree>
    <p:extLst>
      <p:ext uri="{BB962C8B-B14F-4D97-AF65-F5344CB8AC3E}">
        <p14:creationId xmlns:p14="http://schemas.microsoft.com/office/powerpoint/2010/main" val="35802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6C015-431F-5068-51F1-05A58B0189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A62E969-D331-0F5F-2246-0F3C7CD65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B3AF008-0247-4BDB-E38F-7CB95B569C6B}"/>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5" name="Tijdelijke aanduiding voor voettekst 4">
            <a:extLst>
              <a:ext uri="{FF2B5EF4-FFF2-40B4-BE49-F238E27FC236}">
                <a16:creationId xmlns:a16="http://schemas.microsoft.com/office/drawing/2014/main" id="{BDDFC85B-8A33-673D-459D-328B414C9DA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A073D0D-5EF7-46E8-E72C-1BF7CC6D595D}"/>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101259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393C9-6195-14A8-4E4B-E27218FF3B4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4273D90-E416-4DA1-460F-E8AD60DEED2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BD23F6B-E96F-F5FC-557E-EE7B76B9D2C1}"/>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5" name="Tijdelijke aanduiding voor voettekst 4">
            <a:extLst>
              <a:ext uri="{FF2B5EF4-FFF2-40B4-BE49-F238E27FC236}">
                <a16:creationId xmlns:a16="http://schemas.microsoft.com/office/drawing/2014/main" id="{718A8371-7B6E-EE6C-46FF-7000D65534A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839A449-E505-7B07-E4AB-FB6F75D1C93D}"/>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95559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EF23657-06D0-0D00-EBCC-DC325EFF0743}"/>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F66116E-A861-41AB-A2B5-08AEB1FAD72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EB3F1CA-2B49-8771-DC69-64783C2D722B}"/>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5" name="Tijdelijke aanduiding voor voettekst 4">
            <a:extLst>
              <a:ext uri="{FF2B5EF4-FFF2-40B4-BE49-F238E27FC236}">
                <a16:creationId xmlns:a16="http://schemas.microsoft.com/office/drawing/2014/main" id="{2C616A45-50CE-D7AD-6051-CD3F79E8B11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473020E-FB97-B1B6-DB95-6917CBF302A5}"/>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191938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2A2AF-CEE6-6FC6-E1F7-40DCB8B3ACE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FD7AC49-3C32-CB2E-12D8-3FC58B7B64F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DBEB515-27D0-843D-A0C7-915BE34DD7E4}"/>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5" name="Tijdelijke aanduiding voor voettekst 4">
            <a:extLst>
              <a:ext uri="{FF2B5EF4-FFF2-40B4-BE49-F238E27FC236}">
                <a16:creationId xmlns:a16="http://schemas.microsoft.com/office/drawing/2014/main" id="{B89586B3-CF10-09B3-A10D-78AAE354262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DAB57AB-11CA-C035-740D-937182E6BB0A}"/>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182016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16DB8-699E-51DE-368D-112F741D694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825A1AD-E006-DAFF-52B4-B1D1E2244F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224347D-E5CA-9833-7952-9FE8AF0B44DA}"/>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5" name="Tijdelijke aanduiding voor voettekst 4">
            <a:extLst>
              <a:ext uri="{FF2B5EF4-FFF2-40B4-BE49-F238E27FC236}">
                <a16:creationId xmlns:a16="http://schemas.microsoft.com/office/drawing/2014/main" id="{5C3BAFC7-5FFC-3E1D-3A16-B3B4E64AABB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19FE0F7-C302-CF4F-940C-136EDD2F9225}"/>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18886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3A374-29B0-0443-DB2E-4A1A825DBE3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B508E77-CCD9-AAB4-A104-E29E95D60DF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6C4528B-F7FE-0417-8624-F5EBCD413A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22EFE59-FCDA-8985-4A30-7C7F3E145843}"/>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6" name="Tijdelijke aanduiding voor voettekst 5">
            <a:extLst>
              <a:ext uri="{FF2B5EF4-FFF2-40B4-BE49-F238E27FC236}">
                <a16:creationId xmlns:a16="http://schemas.microsoft.com/office/drawing/2014/main" id="{400CBC4B-7B0B-D227-5C03-CB6C9132FBC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A3C73DC-089E-DF6E-FF5A-FEAC605272CC}"/>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249835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B2FD8-72E1-FB79-1914-A604A709B1C6}"/>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51A8BD3-EC6D-638B-BF2B-645E652A0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68A122-D56F-0E07-4D2F-EE13717C22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C6FE1754-5B00-FB9A-FC13-BE4A50CF6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1534B1F-86B9-5AA1-69B0-1C12C64C60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260D496-014B-5D4F-52EC-4C1E3A06B2BB}"/>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8" name="Tijdelijke aanduiding voor voettekst 7">
            <a:extLst>
              <a:ext uri="{FF2B5EF4-FFF2-40B4-BE49-F238E27FC236}">
                <a16:creationId xmlns:a16="http://schemas.microsoft.com/office/drawing/2014/main" id="{AE5B2641-DDD1-83B5-BD6C-33164800AB7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2F9FDC4-C0CF-3534-050B-14708C1607EB}"/>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56098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38E7D-32E9-3EAD-C179-24C99997CB2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9A2ADFB-DF6A-9A7A-761C-FDB61D1C2699}"/>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4" name="Tijdelijke aanduiding voor voettekst 3">
            <a:extLst>
              <a:ext uri="{FF2B5EF4-FFF2-40B4-BE49-F238E27FC236}">
                <a16:creationId xmlns:a16="http://schemas.microsoft.com/office/drawing/2014/main" id="{43083F8E-1499-43B9-C5D5-71BB00FA13D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2A3C5B4-8EB4-82FC-60F2-1E4121EDF7D9}"/>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67505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F65AF0-1546-6550-25B6-D9007EA42CF9}"/>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3" name="Tijdelijke aanduiding voor voettekst 2">
            <a:extLst>
              <a:ext uri="{FF2B5EF4-FFF2-40B4-BE49-F238E27FC236}">
                <a16:creationId xmlns:a16="http://schemas.microsoft.com/office/drawing/2014/main" id="{DEBE8DF2-AC11-1FC6-5E15-A9E37DABAC8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BF09A41D-8697-D3DA-A5B0-40A2EF0BDC7B}"/>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146154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E6080-B6AC-9686-314B-26B6F8AFA10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D508976-5A70-902A-FF03-A5F3887141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56C7F58-3A72-7625-F4A0-82B30CCEF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6BF584-970C-B5CE-C010-152533C43999}"/>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6" name="Tijdelijke aanduiding voor voettekst 5">
            <a:extLst>
              <a:ext uri="{FF2B5EF4-FFF2-40B4-BE49-F238E27FC236}">
                <a16:creationId xmlns:a16="http://schemas.microsoft.com/office/drawing/2014/main" id="{B4FD3077-3467-0F73-8C6C-E43A7C4DB49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64EF7AA-1024-3699-C4F0-4D68D0B737C5}"/>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110169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FCEB7-DB9E-113F-0D26-FB58545721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5A864CE-8F1E-C64D-CB40-E4524E3214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D8110DD-CE98-740F-8F48-25ABC8E42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84F8CB-8F19-7708-A8E0-D3824F358980}"/>
              </a:ext>
            </a:extLst>
          </p:cNvPr>
          <p:cNvSpPr>
            <a:spLocks noGrp="1"/>
          </p:cNvSpPr>
          <p:nvPr>
            <p:ph type="dt" sz="half" idx="10"/>
          </p:nvPr>
        </p:nvSpPr>
        <p:spPr/>
        <p:txBody>
          <a:bodyPr/>
          <a:lstStyle/>
          <a:p>
            <a:fld id="{FBFDC2E0-50C2-4ED8-B91B-FCB333138D2E}" type="datetimeFigureOut">
              <a:rPr lang="nl-BE" smtClean="0"/>
              <a:t>23/04/2026</a:t>
            </a:fld>
            <a:endParaRPr lang="nl-BE"/>
          </a:p>
        </p:txBody>
      </p:sp>
      <p:sp>
        <p:nvSpPr>
          <p:cNvPr id="6" name="Tijdelijke aanduiding voor voettekst 5">
            <a:extLst>
              <a:ext uri="{FF2B5EF4-FFF2-40B4-BE49-F238E27FC236}">
                <a16:creationId xmlns:a16="http://schemas.microsoft.com/office/drawing/2014/main" id="{3F623FC9-9DDD-A1F5-A575-188705336DF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A86D9DD-F627-5637-72F3-D33FEC221413}"/>
              </a:ext>
            </a:extLst>
          </p:cNvPr>
          <p:cNvSpPr>
            <a:spLocks noGrp="1"/>
          </p:cNvSpPr>
          <p:nvPr>
            <p:ph type="sldNum" sz="quarter" idx="12"/>
          </p:nvPr>
        </p:nvSpPr>
        <p:spPr/>
        <p:txBody>
          <a:bodyPr/>
          <a:lstStyle/>
          <a:p>
            <a:fld id="{E8C4F182-DC0C-4953-B780-CE9D6AB38628}" type="slidenum">
              <a:rPr lang="nl-BE" smtClean="0"/>
              <a:t>‹nr.›</a:t>
            </a:fld>
            <a:endParaRPr lang="nl-BE"/>
          </a:p>
        </p:txBody>
      </p:sp>
    </p:spTree>
    <p:extLst>
      <p:ext uri="{BB962C8B-B14F-4D97-AF65-F5344CB8AC3E}">
        <p14:creationId xmlns:p14="http://schemas.microsoft.com/office/powerpoint/2010/main" val="346946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62A5F74-8F29-31E4-6E86-1F6131356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4D9C8F3-9914-EE14-C8A9-23F8FC74F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4577880-FE90-3611-9827-B03E10B73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FDC2E0-50C2-4ED8-B91B-FCB333138D2E}" type="datetimeFigureOut">
              <a:rPr lang="nl-BE" smtClean="0"/>
              <a:t>23/04/2026</a:t>
            </a:fld>
            <a:endParaRPr lang="nl-BE"/>
          </a:p>
        </p:txBody>
      </p:sp>
      <p:sp>
        <p:nvSpPr>
          <p:cNvPr id="5" name="Tijdelijke aanduiding voor voettekst 4">
            <a:extLst>
              <a:ext uri="{FF2B5EF4-FFF2-40B4-BE49-F238E27FC236}">
                <a16:creationId xmlns:a16="http://schemas.microsoft.com/office/drawing/2014/main" id="{A08701D1-5B5D-DE5A-02E5-5AC56DDA5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6F37616D-FDFE-4E17-5112-DBA3F752C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C4F182-DC0C-4953-B780-CE9D6AB38628}" type="slidenum">
              <a:rPr lang="nl-BE" smtClean="0"/>
              <a:t>‹nr.›</a:t>
            </a:fld>
            <a:endParaRPr lang="nl-BE"/>
          </a:p>
        </p:txBody>
      </p:sp>
    </p:spTree>
    <p:extLst>
      <p:ext uri="{BB962C8B-B14F-4D97-AF65-F5344CB8AC3E}">
        <p14:creationId xmlns:p14="http://schemas.microsoft.com/office/powerpoint/2010/main" val="323807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18794-1CAE-C6DC-BBD8-0B1AF7C49A80}"/>
              </a:ext>
            </a:extLst>
          </p:cNvPr>
          <p:cNvSpPr>
            <a:spLocks noGrp="1"/>
          </p:cNvSpPr>
          <p:nvPr>
            <p:ph type="ctrTitle"/>
          </p:nvPr>
        </p:nvSpPr>
        <p:spPr>
          <a:xfrm>
            <a:off x="-2258518" y="-2113613"/>
            <a:ext cx="8924144" cy="3854737"/>
          </a:xfrm>
        </p:spPr>
        <p:txBody>
          <a:bodyPr/>
          <a:lstStyle/>
          <a:p>
            <a:r>
              <a:rPr lang="nl-BE" dirty="0"/>
              <a:t>provincie: </a:t>
            </a:r>
            <a:br>
              <a:rPr lang="nl-BE" dirty="0"/>
            </a:br>
            <a:r>
              <a:rPr lang="nl-BE" b="1" dirty="0"/>
              <a:t>Limburg!</a:t>
            </a:r>
          </a:p>
        </p:txBody>
      </p:sp>
      <p:sp>
        <p:nvSpPr>
          <p:cNvPr id="3" name="Ondertitel 2">
            <a:extLst>
              <a:ext uri="{FF2B5EF4-FFF2-40B4-BE49-F238E27FC236}">
                <a16:creationId xmlns:a16="http://schemas.microsoft.com/office/drawing/2014/main" id="{3991C4AF-2EEF-8FF4-D6BC-519C1263949A}"/>
              </a:ext>
            </a:extLst>
          </p:cNvPr>
          <p:cNvSpPr>
            <a:spLocks noGrp="1"/>
          </p:cNvSpPr>
          <p:nvPr>
            <p:ph type="subTitle" idx="1"/>
          </p:nvPr>
        </p:nvSpPr>
        <p:spPr>
          <a:xfrm>
            <a:off x="3610209" y="5816554"/>
            <a:ext cx="9144000" cy="596510"/>
          </a:xfrm>
        </p:spPr>
        <p:txBody>
          <a:bodyPr/>
          <a:lstStyle/>
          <a:p>
            <a:r>
              <a:rPr lang="nl-BE" dirty="0"/>
              <a:t>Van Pauline en Elise </a:t>
            </a:r>
          </a:p>
          <a:p>
            <a:endParaRPr lang="nl-BE" dirty="0"/>
          </a:p>
        </p:txBody>
      </p:sp>
      <p:pic>
        <p:nvPicPr>
          <p:cNvPr id="4" name="Afbeelding 3">
            <a:extLst>
              <a:ext uri="{FF2B5EF4-FFF2-40B4-BE49-F238E27FC236}">
                <a16:creationId xmlns:a16="http://schemas.microsoft.com/office/drawing/2014/main" id="{70654CA1-A2BA-CC79-ABA3-8F245F426228}"/>
              </a:ext>
            </a:extLst>
          </p:cNvPr>
          <p:cNvPicPr>
            <a:picLocks noChangeAspect="1"/>
          </p:cNvPicPr>
          <p:nvPr/>
        </p:nvPicPr>
        <p:blipFill>
          <a:blip r:embed="rId2"/>
          <a:stretch>
            <a:fillRect/>
          </a:stretch>
        </p:blipFill>
        <p:spPr>
          <a:xfrm>
            <a:off x="8182209" y="353401"/>
            <a:ext cx="3480139" cy="2463469"/>
          </a:xfrm>
          <a:prstGeom prst="rect">
            <a:avLst/>
          </a:prstGeom>
        </p:spPr>
      </p:pic>
      <p:pic>
        <p:nvPicPr>
          <p:cNvPr id="5" name="Afbeelding 4">
            <a:extLst>
              <a:ext uri="{FF2B5EF4-FFF2-40B4-BE49-F238E27FC236}">
                <a16:creationId xmlns:a16="http://schemas.microsoft.com/office/drawing/2014/main" id="{CA6432E0-1ECF-67B8-CC1C-48576AAAC5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69" b="97573" l="3265" r="96735">
                        <a14:foregroundMark x1="89796" y1="40291" x2="88980" y2="54369"/>
                        <a14:foregroundMark x1="88980" y1="54369" x2="96735" y2="54854"/>
                        <a14:foregroundMark x1="82870" y1="96891" x2="83083" y2="97072"/>
                        <a14:foregroundMark x1="80086" y1="94525" x2="82016" y2="96165"/>
                        <a14:foregroundMark x1="75102" y1="90291" x2="76845" y2="91772"/>
                        <a14:foregroundMark x1="81838" y1="96263" x2="80403" y2="95239"/>
                        <a14:foregroundMark x1="83057" y1="97133" x2="82784" y2="96938"/>
                        <a14:foregroundMark x1="48163" y1="5825" x2="59184" y2="12136"/>
                        <a14:foregroundMark x1="59184" y1="12136" x2="50612" y2="4854"/>
                        <a14:foregroundMark x1="50612" y1="4854" x2="57143" y2="13592"/>
                        <a14:foregroundMark x1="59633" y1="10445" x2="63673" y2="5340"/>
                        <a14:foregroundMark x1="57143" y1="13592" x2="59360" y2="10790"/>
                        <a14:foregroundMark x1="63673" y1="5340" x2="63673" y2="4854"/>
                        <a14:foregroundMark x1="56327" y1="4369" x2="63897" y2="6703"/>
                        <a14:foregroundMark x1="62685" y1="7767" x2="60816" y2="7767"/>
                        <a14:foregroundMark x1="9388" y1="17961" x2="1633" y2="24757"/>
                        <a14:foregroundMark x1="7274" y1="28641" x2="9388" y2="30097"/>
                        <a14:foregroundMark x1="6959" y1="28424" x2="7274" y2="28641"/>
                        <a14:foregroundMark x1="2339" y1="25243" x2="6205" y2="27905"/>
                        <a14:foregroundMark x1="1633" y1="24757" x2="2339" y2="25243"/>
                        <a14:foregroundMark x1="5937" y1="27937" x2="1633" y2="25243"/>
                        <a14:foregroundMark x1="9388" y1="30097" x2="6972" y2="28585"/>
                        <a14:foregroundMark x1="7126" y1="30415" x2="11429" y2="34466"/>
                        <a14:foregroundMark x1="1633" y1="25243" x2="4656" y2="28089"/>
                        <a14:foregroundMark x1="11429" y1="34466" x2="8980" y2="33010"/>
                        <a14:foregroundMark x1="2177" y1="25243" x2="1445" y2="27856"/>
                        <a14:foregroundMark x1="2857" y1="22816" x2="2177" y2="25243"/>
                        <a14:foregroundMark x1="5079" y1="25243" x2="5714" y2="24272"/>
                        <a14:foregroundMark x1="3175" y1="28155" x2="5079" y2="25243"/>
                        <a14:foregroundMark x1="3097" y1="28274" x2="3175" y2="28155"/>
                        <a14:foregroundMark x1="5714" y1="24272" x2="3265" y2="25243"/>
                        <a14:backgroundMark x1="0" y1="28641" x2="408" y2="33495"/>
                        <a14:backgroundMark x1="1633" y1="28155" x2="1633" y2="28155"/>
                        <a14:backgroundMark x1="2041" y1="28641" x2="1224" y2="29126"/>
                        <a14:backgroundMark x1="1633" y1="28641" x2="1633" y2="28641"/>
                        <a14:backgroundMark x1="1633" y1="25243" x2="1633" y2="25243"/>
                        <a14:backgroundMark x1="816" y1="28641" x2="816" y2="28641"/>
                        <a14:backgroundMark x1="64898" y1="5825" x2="68980" y2="11165"/>
                        <a14:backgroundMark x1="82449" y1="98544" x2="84490" y2="97573"/>
                        <a14:backgroundMark x1="81224" y1="96602" x2="81633" y2="97573"/>
                        <a14:backgroundMark x1="81224" y1="97087" x2="78776" y2="96117"/>
                      </a14:backgroundRemoval>
                    </a14:imgEffect>
                  </a14:imgLayer>
                </a14:imgProps>
              </a:ext>
            </a:extLst>
          </a:blip>
          <a:stretch>
            <a:fillRect/>
          </a:stretch>
        </p:blipFill>
        <p:spPr>
          <a:xfrm>
            <a:off x="1229194" y="1677416"/>
            <a:ext cx="5436432" cy="4928426"/>
          </a:xfrm>
          <a:prstGeom prst="rect">
            <a:avLst/>
          </a:prstGeom>
        </p:spPr>
      </p:pic>
      <p:sp>
        <p:nvSpPr>
          <p:cNvPr id="6" name="Tekstvak 5">
            <a:extLst>
              <a:ext uri="{FF2B5EF4-FFF2-40B4-BE49-F238E27FC236}">
                <a16:creationId xmlns:a16="http://schemas.microsoft.com/office/drawing/2014/main" id="{792F247E-1B37-E989-FEC2-C72D437C0BDB}"/>
              </a:ext>
            </a:extLst>
          </p:cNvPr>
          <p:cNvSpPr txBox="1"/>
          <p:nvPr/>
        </p:nvSpPr>
        <p:spPr>
          <a:xfrm rot="3096977">
            <a:off x="3700349" y="2432146"/>
            <a:ext cx="3480139" cy="461665"/>
          </a:xfrm>
          <a:prstGeom prst="rect">
            <a:avLst/>
          </a:prstGeom>
          <a:noFill/>
        </p:spPr>
        <p:txBody>
          <a:bodyPr wrap="square" rtlCol="0">
            <a:spAutoFit/>
          </a:bodyPr>
          <a:lstStyle/>
          <a:p>
            <a:r>
              <a:rPr lang="nl-BE" sz="2000" dirty="0">
                <a:sym typeface="Wingdings" panose="05000000000000000000" pitchFamily="2" charset="2"/>
              </a:rPr>
              <a:t>Limburg</a:t>
            </a:r>
            <a:r>
              <a:rPr lang="nl-BE" sz="2400" dirty="0">
                <a:sym typeface="Wingdings" panose="05000000000000000000" pitchFamily="2" charset="2"/>
              </a:rPr>
              <a:t> </a:t>
            </a:r>
            <a:r>
              <a:rPr lang="nl-BE" dirty="0">
                <a:sym typeface="Wingdings" panose="05000000000000000000" pitchFamily="2" charset="2"/>
              </a:rPr>
              <a:t></a:t>
            </a:r>
            <a:endParaRPr lang="nl-BE" dirty="0"/>
          </a:p>
        </p:txBody>
      </p:sp>
      <p:sp>
        <p:nvSpPr>
          <p:cNvPr id="7" name="Tekstvak 6">
            <a:extLst>
              <a:ext uri="{FF2B5EF4-FFF2-40B4-BE49-F238E27FC236}">
                <a16:creationId xmlns:a16="http://schemas.microsoft.com/office/drawing/2014/main" id="{CC80BDD5-69C7-2032-0C6B-4C7C734AA51F}"/>
              </a:ext>
            </a:extLst>
          </p:cNvPr>
          <p:cNvSpPr txBox="1"/>
          <p:nvPr/>
        </p:nvSpPr>
        <p:spPr>
          <a:xfrm>
            <a:off x="5815171" y="1677416"/>
            <a:ext cx="3480139" cy="707886"/>
          </a:xfrm>
          <a:prstGeom prst="rect">
            <a:avLst/>
          </a:prstGeom>
          <a:noFill/>
        </p:spPr>
        <p:txBody>
          <a:bodyPr wrap="square" rtlCol="0">
            <a:spAutoFit/>
          </a:bodyPr>
          <a:lstStyle/>
          <a:p>
            <a:r>
              <a:rPr lang="nl-BE" sz="2000" b="1" dirty="0"/>
              <a:t>hoofdplaats:</a:t>
            </a:r>
          </a:p>
          <a:p>
            <a:r>
              <a:rPr lang="nl-BE" sz="2000" b="1" dirty="0"/>
              <a:t>Hasselt.</a:t>
            </a:r>
          </a:p>
        </p:txBody>
      </p:sp>
    </p:spTree>
    <p:extLst>
      <p:ext uri="{BB962C8B-B14F-4D97-AF65-F5344CB8AC3E}">
        <p14:creationId xmlns:p14="http://schemas.microsoft.com/office/powerpoint/2010/main" val="168477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DAF02B05-C80B-FDA7-8E95-4FDD294DA1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0A2BF5-E16D-7B06-8A7B-D3C0CB8A06B5}"/>
              </a:ext>
            </a:extLst>
          </p:cNvPr>
          <p:cNvSpPr>
            <a:spLocks noGrp="1"/>
          </p:cNvSpPr>
          <p:nvPr>
            <p:ph type="title"/>
          </p:nvPr>
        </p:nvSpPr>
        <p:spPr>
          <a:xfrm>
            <a:off x="512826" y="154182"/>
            <a:ext cx="10515600" cy="1325563"/>
          </a:xfrm>
        </p:spPr>
        <p:txBody>
          <a:bodyPr/>
          <a:lstStyle/>
          <a:p>
            <a:r>
              <a:rPr lang="nl-BE" dirty="0"/>
              <a:t>Lekkernij van </a:t>
            </a:r>
            <a:r>
              <a:rPr lang="nl-BE" b="1" dirty="0"/>
              <a:t>Limburg </a:t>
            </a:r>
          </a:p>
        </p:txBody>
      </p:sp>
      <p:pic>
        <p:nvPicPr>
          <p:cNvPr id="5" name="Tijdelijke aanduiding voor inhoud 4">
            <a:extLst>
              <a:ext uri="{FF2B5EF4-FFF2-40B4-BE49-F238E27FC236}">
                <a16:creationId xmlns:a16="http://schemas.microsoft.com/office/drawing/2014/main" id="{6DF1FD18-8944-47F9-262A-1B50F4629D16}"/>
              </a:ext>
            </a:extLst>
          </p:cNvPr>
          <p:cNvPicPr>
            <a:picLocks noGrp="1" noChangeAspect="1"/>
          </p:cNvPicPr>
          <p:nvPr>
            <p:ph idx="1"/>
          </p:nvPr>
        </p:nvPicPr>
        <p:blipFill>
          <a:blip r:embed="rId2"/>
          <a:stretch>
            <a:fillRect/>
          </a:stretch>
        </p:blipFill>
        <p:spPr>
          <a:xfrm>
            <a:off x="6096000" y="3932408"/>
            <a:ext cx="4396382" cy="2925592"/>
          </a:xfrm>
          <a:prstGeom prst="rect">
            <a:avLst/>
          </a:prstGeom>
        </p:spPr>
      </p:pic>
      <p:sp>
        <p:nvSpPr>
          <p:cNvPr id="7" name="Tekstvak 6">
            <a:extLst>
              <a:ext uri="{FF2B5EF4-FFF2-40B4-BE49-F238E27FC236}">
                <a16:creationId xmlns:a16="http://schemas.microsoft.com/office/drawing/2014/main" id="{2ABBF4B5-9126-7BED-816C-E5E1ACDE27F8}"/>
              </a:ext>
            </a:extLst>
          </p:cNvPr>
          <p:cNvSpPr txBox="1"/>
          <p:nvPr/>
        </p:nvSpPr>
        <p:spPr>
          <a:xfrm>
            <a:off x="5770626" y="-17472"/>
            <a:ext cx="6093500" cy="3416320"/>
          </a:xfrm>
          <a:prstGeom prst="rect">
            <a:avLst/>
          </a:prstGeom>
          <a:noFill/>
        </p:spPr>
        <p:txBody>
          <a:bodyPr wrap="square">
            <a:spAutoFit/>
          </a:bodyPr>
          <a:lstStyle/>
          <a:p>
            <a:r>
              <a:rPr lang="nl-BE" sz="2400" dirty="0"/>
              <a:t> Limburgse vlaai is een </a:t>
            </a:r>
            <a:r>
              <a:rPr lang="nl-BE" sz="2400" b="1" dirty="0"/>
              <a:t>zelfgemaakt</a:t>
            </a:r>
            <a:r>
              <a:rPr lang="nl-BE" sz="2400" dirty="0"/>
              <a:t>, plat stuk gebak (10-30 cm) met een eetbaar matrasje van max. 1 cm dik, vaak afgedekt met een ruitjespatroon of deksel. Traditionele vullingen zijn kersen, abrikozen, pruimen of rijst, en de bodem moet stevig genoeg zijn om uit de hand te eten.</a:t>
            </a:r>
          </a:p>
          <a:p>
            <a:endParaRPr lang="nl-BE" sz="2400" dirty="0"/>
          </a:p>
          <a:p>
            <a:endParaRPr lang="nl-BE" sz="2400" dirty="0"/>
          </a:p>
        </p:txBody>
      </p:sp>
      <p:sp>
        <p:nvSpPr>
          <p:cNvPr id="9" name="Tekstvak 8">
            <a:extLst>
              <a:ext uri="{FF2B5EF4-FFF2-40B4-BE49-F238E27FC236}">
                <a16:creationId xmlns:a16="http://schemas.microsoft.com/office/drawing/2014/main" id="{30129172-08D7-BE00-8F30-383BFE46CBE9}"/>
              </a:ext>
            </a:extLst>
          </p:cNvPr>
          <p:cNvSpPr txBox="1"/>
          <p:nvPr/>
        </p:nvSpPr>
        <p:spPr>
          <a:xfrm>
            <a:off x="5770626" y="2858988"/>
            <a:ext cx="6093500" cy="1200329"/>
          </a:xfrm>
          <a:prstGeom prst="rect">
            <a:avLst/>
          </a:prstGeom>
          <a:noFill/>
        </p:spPr>
        <p:txBody>
          <a:bodyPr wrap="square">
            <a:spAutoFit/>
          </a:bodyPr>
          <a:lstStyle/>
          <a:p>
            <a:r>
              <a:rPr lang="nl-BE" sz="2400" dirty="0"/>
              <a:t>Een echte Limburgse vlaai is sinds januari 2024 een door de Europese Unie beschermd </a:t>
            </a:r>
            <a:r>
              <a:rPr lang="nl-BE" sz="2400" b="1" dirty="0"/>
              <a:t>streekproduct.</a:t>
            </a:r>
          </a:p>
        </p:txBody>
      </p:sp>
      <p:pic>
        <p:nvPicPr>
          <p:cNvPr id="11" name="Afbeelding 10">
            <a:extLst>
              <a:ext uri="{FF2B5EF4-FFF2-40B4-BE49-F238E27FC236}">
                <a16:creationId xmlns:a16="http://schemas.microsoft.com/office/drawing/2014/main" id="{4722EC99-9C85-9C05-5F4C-EA040F4ED70A}"/>
              </a:ext>
            </a:extLst>
          </p:cNvPr>
          <p:cNvPicPr>
            <a:picLocks noChangeAspect="1"/>
          </p:cNvPicPr>
          <p:nvPr/>
        </p:nvPicPr>
        <p:blipFill>
          <a:blip r:embed="rId3"/>
          <a:stretch>
            <a:fillRect/>
          </a:stretch>
        </p:blipFill>
        <p:spPr>
          <a:xfrm>
            <a:off x="423127" y="1690688"/>
            <a:ext cx="5210235" cy="4350348"/>
          </a:xfrm>
          <a:prstGeom prst="rect">
            <a:avLst/>
          </a:prstGeom>
        </p:spPr>
      </p:pic>
    </p:spTree>
    <p:extLst>
      <p:ext uri="{BB962C8B-B14F-4D97-AF65-F5344CB8AC3E}">
        <p14:creationId xmlns:p14="http://schemas.microsoft.com/office/powerpoint/2010/main" val="35510680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46B83EA9-B0D1-C3F0-4DF1-1E567F0AC5DE}"/>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08F1DA1-DCCB-B328-6011-CDC3DAE9B9C0}"/>
              </a:ext>
            </a:extLst>
          </p:cNvPr>
          <p:cNvSpPr>
            <a:spLocks noGrp="1"/>
          </p:cNvSpPr>
          <p:nvPr>
            <p:ph type="title"/>
          </p:nvPr>
        </p:nvSpPr>
        <p:spPr>
          <a:xfrm>
            <a:off x="554636" y="244371"/>
            <a:ext cx="8430718" cy="1177853"/>
          </a:xfrm>
        </p:spPr>
        <p:txBody>
          <a:bodyPr>
            <a:normAutofit fontScale="90000"/>
          </a:bodyPr>
          <a:lstStyle/>
          <a:p>
            <a:r>
              <a:rPr lang="nl-BE" dirty="0"/>
              <a:t>Wist-je-datje van  Limburg</a:t>
            </a:r>
            <a:br>
              <a:rPr lang="nl-BE" dirty="0"/>
            </a:br>
            <a:r>
              <a:rPr lang="nl-BE" dirty="0"/>
              <a:t> </a:t>
            </a:r>
          </a:p>
        </p:txBody>
      </p:sp>
      <p:sp>
        <p:nvSpPr>
          <p:cNvPr id="8" name="Tekstvak 7">
            <a:extLst>
              <a:ext uri="{FF2B5EF4-FFF2-40B4-BE49-F238E27FC236}">
                <a16:creationId xmlns:a16="http://schemas.microsoft.com/office/drawing/2014/main" id="{B0494055-2EB8-CA91-A771-A739AF7B73D7}"/>
              </a:ext>
            </a:extLst>
          </p:cNvPr>
          <p:cNvSpPr txBox="1"/>
          <p:nvPr/>
        </p:nvSpPr>
        <p:spPr>
          <a:xfrm>
            <a:off x="502168" y="1422224"/>
            <a:ext cx="11135195" cy="830997"/>
          </a:xfrm>
          <a:prstGeom prst="rect">
            <a:avLst/>
          </a:prstGeom>
          <a:noFill/>
        </p:spPr>
        <p:txBody>
          <a:bodyPr wrap="square">
            <a:spAutoFit/>
          </a:bodyPr>
          <a:lstStyle/>
          <a:p>
            <a:r>
              <a:rPr lang="nl-BE" sz="2400" b="1" dirty="0"/>
              <a:t>.</a:t>
            </a:r>
            <a:r>
              <a:rPr lang="nl-BE" sz="2400" dirty="0"/>
              <a:t>Kleinste gemeente van België: Limburg herbergt Herstappe, de kleinste gemeente van België, met slechts </a:t>
            </a:r>
            <a:r>
              <a:rPr lang="nl-BE" sz="2400" b="1" dirty="0"/>
              <a:t>72 inwoners,</a:t>
            </a:r>
            <a:r>
              <a:rPr lang="nl-BE" sz="2400" dirty="0"/>
              <a:t> gelegen in het zuiden van de provincie</a:t>
            </a:r>
            <a:r>
              <a:rPr lang="nl-BE" dirty="0"/>
              <a:t>.</a:t>
            </a:r>
          </a:p>
        </p:txBody>
      </p:sp>
      <p:pic>
        <p:nvPicPr>
          <p:cNvPr id="4" name="Afbeelding 3">
            <a:extLst>
              <a:ext uri="{FF2B5EF4-FFF2-40B4-BE49-F238E27FC236}">
                <a16:creationId xmlns:a16="http://schemas.microsoft.com/office/drawing/2014/main" id="{E125DC0C-6F4A-E400-5481-398A231ECAB5}"/>
              </a:ext>
            </a:extLst>
          </p:cNvPr>
          <p:cNvPicPr>
            <a:picLocks noChangeAspect="1"/>
          </p:cNvPicPr>
          <p:nvPr/>
        </p:nvPicPr>
        <p:blipFill>
          <a:blip r:embed="rId3"/>
          <a:stretch>
            <a:fillRect/>
          </a:stretch>
        </p:blipFill>
        <p:spPr>
          <a:xfrm>
            <a:off x="3645652" y="2758268"/>
            <a:ext cx="4429749" cy="3855361"/>
          </a:xfrm>
          <a:prstGeom prst="rect">
            <a:avLst/>
          </a:prstGeom>
        </p:spPr>
      </p:pic>
    </p:spTree>
    <p:extLst>
      <p:ext uri="{BB962C8B-B14F-4D97-AF65-F5344CB8AC3E}">
        <p14:creationId xmlns:p14="http://schemas.microsoft.com/office/powerpoint/2010/main" val="18604507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273696B6-EF7A-A98C-DBE4-1B929A5345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ED2D5D-4ACF-82D6-F0A9-87186B24C2F5}"/>
              </a:ext>
            </a:extLst>
          </p:cNvPr>
          <p:cNvSpPr>
            <a:spLocks noGrp="1"/>
          </p:cNvSpPr>
          <p:nvPr>
            <p:ph type="title"/>
          </p:nvPr>
        </p:nvSpPr>
        <p:spPr>
          <a:xfrm>
            <a:off x="0" y="-1626433"/>
            <a:ext cx="12082072" cy="8267075"/>
          </a:xfrm>
        </p:spPr>
        <p:txBody>
          <a:bodyPr>
            <a:normAutofit/>
          </a:bodyPr>
          <a:lstStyle/>
          <a:p>
            <a:r>
              <a:rPr lang="nl-BE" sz="28700" dirty="0"/>
              <a:t>EINDE!</a:t>
            </a:r>
            <a:r>
              <a:rPr lang="nl-BE" sz="8800" dirty="0"/>
              <a:t> </a:t>
            </a:r>
          </a:p>
        </p:txBody>
      </p:sp>
      <p:sp>
        <p:nvSpPr>
          <p:cNvPr id="4" name="Tekstvak 3">
            <a:extLst>
              <a:ext uri="{FF2B5EF4-FFF2-40B4-BE49-F238E27FC236}">
                <a16:creationId xmlns:a16="http://schemas.microsoft.com/office/drawing/2014/main" id="{FCB50BC4-40CF-FA95-03BA-497CDCC33ECB}"/>
              </a:ext>
            </a:extLst>
          </p:cNvPr>
          <p:cNvSpPr txBox="1"/>
          <p:nvPr/>
        </p:nvSpPr>
        <p:spPr>
          <a:xfrm>
            <a:off x="4123481" y="5562724"/>
            <a:ext cx="7255239" cy="954107"/>
          </a:xfrm>
          <a:prstGeom prst="rect">
            <a:avLst/>
          </a:prstGeom>
          <a:noFill/>
        </p:spPr>
        <p:txBody>
          <a:bodyPr wrap="square" rtlCol="0">
            <a:spAutoFit/>
          </a:bodyPr>
          <a:lstStyle/>
          <a:p>
            <a:r>
              <a:rPr lang="nl-BE" sz="2800" dirty="0"/>
              <a:t>Dit was onze voorstelling </a:t>
            </a:r>
          </a:p>
          <a:p>
            <a:r>
              <a:rPr lang="nl-BE" sz="2800" dirty="0"/>
              <a:t>Zijn er nog vragen? </a:t>
            </a:r>
          </a:p>
        </p:txBody>
      </p:sp>
      <p:pic>
        <p:nvPicPr>
          <p:cNvPr id="5" name="Afbeelding 4">
            <a:extLst>
              <a:ext uri="{FF2B5EF4-FFF2-40B4-BE49-F238E27FC236}">
                <a16:creationId xmlns:a16="http://schemas.microsoft.com/office/drawing/2014/main" id="{9AEF79C0-60EA-690A-2008-63FD2C0318E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6667" r="93778">
                        <a14:foregroundMark x1="91111" y1="46667" x2="93778" y2="47111"/>
                        <a14:foregroundMark x1="46222" y1="52444" x2="54222" y2="47111"/>
                        <a14:foregroundMark x1="55111" y1="47556" x2="75111" y2="40444"/>
                        <a14:foregroundMark x1="75111" y1="40444" x2="53778" y2="42667"/>
                        <a14:foregroundMark x1="53778" y1="42667" x2="65778" y2="55556"/>
                        <a14:foregroundMark x1="65778" y1="55556" x2="56889" y2="49778"/>
                        <a14:foregroundMark x1="8889" y1="49333" x2="6667" y2="52000"/>
                        <a14:backgroundMark x1="55111" y1="88000" x2="74222" y2="87556"/>
                        <a14:backgroundMark x1="74222" y1="87556" x2="66667" y2="84889"/>
                      </a14:backgroundRemoval>
                    </a14:imgEffect>
                  </a14:imgLayer>
                </a14:imgProps>
              </a:ext>
            </a:extLst>
          </a:blip>
          <a:stretch>
            <a:fillRect/>
          </a:stretch>
        </p:blipFill>
        <p:spPr>
          <a:xfrm>
            <a:off x="109928" y="2774715"/>
            <a:ext cx="4485870" cy="4485870"/>
          </a:xfrm>
          <a:prstGeom prst="rect">
            <a:avLst/>
          </a:prstGeom>
        </p:spPr>
      </p:pic>
      <p:pic>
        <p:nvPicPr>
          <p:cNvPr id="7" name="Afbeelding 6">
            <a:extLst>
              <a:ext uri="{FF2B5EF4-FFF2-40B4-BE49-F238E27FC236}">
                <a16:creationId xmlns:a16="http://schemas.microsoft.com/office/drawing/2014/main" id="{CC366153-D4B0-2C7E-5510-2990D949ABE7}"/>
              </a:ext>
            </a:extLst>
          </p:cNvPr>
          <p:cNvPicPr>
            <a:picLocks noChangeAspect="1"/>
          </p:cNvPicPr>
          <p:nvPr/>
        </p:nvPicPr>
        <p:blipFill>
          <a:blip r:embed="rId4"/>
          <a:stretch>
            <a:fillRect/>
          </a:stretch>
        </p:blipFill>
        <p:spPr>
          <a:xfrm>
            <a:off x="7861336" y="2688173"/>
            <a:ext cx="4572412" cy="4572412"/>
          </a:xfrm>
          <a:prstGeom prst="rect">
            <a:avLst/>
          </a:prstGeom>
        </p:spPr>
      </p:pic>
    </p:spTree>
    <p:extLst>
      <p:ext uri="{BB962C8B-B14F-4D97-AF65-F5344CB8AC3E}">
        <p14:creationId xmlns:p14="http://schemas.microsoft.com/office/powerpoint/2010/main" val="3688992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D7321-AFCA-11ED-EC06-2C931ADA1B4E}"/>
              </a:ext>
            </a:extLst>
          </p:cNvPr>
          <p:cNvSpPr>
            <a:spLocks noGrp="1"/>
          </p:cNvSpPr>
          <p:nvPr>
            <p:ph type="title"/>
          </p:nvPr>
        </p:nvSpPr>
        <p:spPr>
          <a:xfrm>
            <a:off x="3342806" y="365125"/>
            <a:ext cx="8010993" cy="1325563"/>
          </a:xfrm>
        </p:spPr>
        <p:txBody>
          <a:bodyPr/>
          <a:lstStyle/>
          <a:p>
            <a:r>
              <a:rPr lang="nl-BE" dirty="0"/>
              <a:t>landschapselementen</a:t>
            </a:r>
          </a:p>
        </p:txBody>
      </p:sp>
      <p:pic>
        <p:nvPicPr>
          <p:cNvPr id="4" name="Tijdelijke aanduiding voor inhoud 3">
            <a:extLst>
              <a:ext uri="{FF2B5EF4-FFF2-40B4-BE49-F238E27FC236}">
                <a16:creationId xmlns:a16="http://schemas.microsoft.com/office/drawing/2014/main" id="{91297BF8-BF6F-E5A5-6D71-AAD6ACD9240E}"/>
              </a:ext>
            </a:extLst>
          </p:cNvPr>
          <p:cNvPicPr>
            <a:picLocks noGrp="1" noChangeAspect="1"/>
          </p:cNvPicPr>
          <p:nvPr>
            <p:ph idx="1"/>
          </p:nvPr>
        </p:nvPicPr>
        <p:blipFill>
          <a:blip r:embed="rId2"/>
          <a:stretch>
            <a:fillRect/>
          </a:stretch>
        </p:blipFill>
        <p:spPr>
          <a:xfrm>
            <a:off x="569627" y="1200116"/>
            <a:ext cx="4892648" cy="2836077"/>
          </a:xfrm>
          <a:prstGeom prst="rect">
            <a:avLst/>
          </a:prstGeom>
        </p:spPr>
      </p:pic>
      <p:sp>
        <p:nvSpPr>
          <p:cNvPr id="5" name="Tekstvak 4">
            <a:extLst>
              <a:ext uri="{FF2B5EF4-FFF2-40B4-BE49-F238E27FC236}">
                <a16:creationId xmlns:a16="http://schemas.microsoft.com/office/drawing/2014/main" id="{6E505D96-3E73-FDF6-3852-4EB6322D4940}"/>
              </a:ext>
            </a:extLst>
          </p:cNvPr>
          <p:cNvSpPr txBox="1"/>
          <p:nvPr/>
        </p:nvSpPr>
        <p:spPr>
          <a:xfrm>
            <a:off x="569627" y="4347148"/>
            <a:ext cx="5171606" cy="830997"/>
          </a:xfrm>
          <a:prstGeom prst="rect">
            <a:avLst/>
          </a:prstGeom>
          <a:noFill/>
        </p:spPr>
        <p:txBody>
          <a:bodyPr wrap="square" rtlCol="0">
            <a:spAutoFit/>
          </a:bodyPr>
          <a:lstStyle/>
          <a:p>
            <a:r>
              <a:rPr lang="nl-BE" sz="2400" dirty="0"/>
              <a:t>Dit is de </a:t>
            </a:r>
            <a:r>
              <a:rPr lang="nl-BE" sz="2400" b="1" dirty="0"/>
              <a:t>Maas.</a:t>
            </a:r>
            <a:r>
              <a:rPr lang="nl-BE" sz="2400" dirty="0"/>
              <a:t> Een rivier die door Limburg stroomt.</a:t>
            </a:r>
          </a:p>
        </p:txBody>
      </p:sp>
      <p:pic>
        <p:nvPicPr>
          <p:cNvPr id="6" name="Afbeelding 5">
            <a:extLst>
              <a:ext uri="{FF2B5EF4-FFF2-40B4-BE49-F238E27FC236}">
                <a16:creationId xmlns:a16="http://schemas.microsoft.com/office/drawing/2014/main" id="{EE6E1EA9-C004-B0A0-141A-441B981AEB9B}"/>
              </a:ext>
            </a:extLst>
          </p:cNvPr>
          <p:cNvPicPr>
            <a:picLocks noChangeAspect="1"/>
          </p:cNvPicPr>
          <p:nvPr/>
        </p:nvPicPr>
        <p:blipFill>
          <a:blip r:embed="rId3"/>
          <a:stretch>
            <a:fillRect/>
          </a:stretch>
        </p:blipFill>
        <p:spPr>
          <a:xfrm>
            <a:off x="6508385" y="1200116"/>
            <a:ext cx="4059680" cy="2713767"/>
          </a:xfrm>
          <a:prstGeom prst="rect">
            <a:avLst/>
          </a:prstGeom>
        </p:spPr>
      </p:pic>
      <p:sp>
        <p:nvSpPr>
          <p:cNvPr id="7" name="Tekstvak 6">
            <a:extLst>
              <a:ext uri="{FF2B5EF4-FFF2-40B4-BE49-F238E27FC236}">
                <a16:creationId xmlns:a16="http://schemas.microsoft.com/office/drawing/2014/main" id="{F0AC9666-1152-956E-7997-D39E3E10A064}"/>
              </a:ext>
            </a:extLst>
          </p:cNvPr>
          <p:cNvSpPr txBox="1"/>
          <p:nvPr/>
        </p:nvSpPr>
        <p:spPr>
          <a:xfrm>
            <a:off x="569627" y="5073601"/>
            <a:ext cx="6093500" cy="830997"/>
          </a:xfrm>
          <a:prstGeom prst="rect">
            <a:avLst/>
          </a:prstGeom>
          <a:noFill/>
        </p:spPr>
        <p:txBody>
          <a:bodyPr wrap="square">
            <a:spAutoFit/>
          </a:bodyPr>
          <a:lstStyle/>
          <a:p>
            <a:r>
              <a:rPr lang="nl-BE" sz="2400" dirty="0"/>
              <a:t>De </a:t>
            </a:r>
            <a:r>
              <a:rPr lang="nl-BE" sz="2400" b="1" dirty="0"/>
              <a:t>Maas</a:t>
            </a:r>
            <a:r>
              <a:rPr lang="nl-BE" sz="2400" dirty="0"/>
              <a:t> is een ongeveer 935 tot 950 kilometer lang.</a:t>
            </a:r>
          </a:p>
        </p:txBody>
      </p:sp>
      <p:sp>
        <p:nvSpPr>
          <p:cNvPr id="8" name="Tekstvak 7">
            <a:extLst>
              <a:ext uri="{FF2B5EF4-FFF2-40B4-BE49-F238E27FC236}">
                <a16:creationId xmlns:a16="http://schemas.microsoft.com/office/drawing/2014/main" id="{9039F0D0-C3DB-57A5-DC2D-0E93096FD72A}"/>
              </a:ext>
            </a:extLst>
          </p:cNvPr>
          <p:cNvSpPr txBox="1"/>
          <p:nvPr/>
        </p:nvSpPr>
        <p:spPr>
          <a:xfrm>
            <a:off x="6663127" y="4347148"/>
            <a:ext cx="4959246" cy="830997"/>
          </a:xfrm>
          <a:prstGeom prst="rect">
            <a:avLst/>
          </a:prstGeom>
          <a:noFill/>
        </p:spPr>
        <p:txBody>
          <a:bodyPr wrap="square" rtlCol="0">
            <a:spAutoFit/>
          </a:bodyPr>
          <a:lstStyle/>
          <a:p>
            <a:r>
              <a:rPr lang="nl-BE" sz="2400" dirty="0"/>
              <a:t>Dit is de </a:t>
            </a:r>
            <a:r>
              <a:rPr lang="nl-BE" sz="2400" b="1" dirty="0"/>
              <a:t>fruitsteek.</a:t>
            </a:r>
            <a:r>
              <a:rPr lang="nl-BE" sz="2400" dirty="0"/>
              <a:t> Die kan je ook in Limburg vinden.</a:t>
            </a:r>
          </a:p>
        </p:txBody>
      </p:sp>
    </p:spTree>
    <p:extLst>
      <p:ext uri="{BB962C8B-B14F-4D97-AF65-F5344CB8AC3E}">
        <p14:creationId xmlns:p14="http://schemas.microsoft.com/office/powerpoint/2010/main" val="268678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BE6A2-4D46-3069-A9FC-C8BCC9EF72FC}"/>
              </a:ext>
            </a:extLst>
          </p:cNvPr>
          <p:cNvSpPr>
            <a:spLocks noGrp="1"/>
          </p:cNvSpPr>
          <p:nvPr>
            <p:ph type="title"/>
          </p:nvPr>
        </p:nvSpPr>
        <p:spPr/>
        <p:txBody>
          <a:bodyPr/>
          <a:lstStyle/>
          <a:p>
            <a:r>
              <a:rPr lang="nl-BE" dirty="0"/>
              <a:t>Dit is </a:t>
            </a:r>
            <a:r>
              <a:rPr lang="nl-BE" b="1" dirty="0"/>
              <a:t>Ambiorix, </a:t>
            </a:r>
            <a:r>
              <a:rPr lang="nl-BE" dirty="0"/>
              <a:t>een beroemd stambeeld in Limburg </a:t>
            </a:r>
          </a:p>
        </p:txBody>
      </p:sp>
      <p:pic>
        <p:nvPicPr>
          <p:cNvPr id="4" name="Tijdelijke aanduiding voor inhoud 3">
            <a:extLst>
              <a:ext uri="{FF2B5EF4-FFF2-40B4-BE49-F238E27FC236}">
                <a16:creationId xmlns:a16="http://schemas.microsoft.com/office/drawing/2014/main" id="{50025F8D-9A46-C43F-7CB6-94D18D2C0528}"/>
              </a:ext>
            </a:extLst>
          </p:cNvPr>
          <p:cNvPicPr>
            <a:picLocks noGrp="1" noChangeAspect="1"/>
          </p:cNvPicPr>
          <p:nvPr>
            <p:ph idx="1"/>
          </p:nvPr>
        </p:nvPicPr>
        <p:blipFill>
          <a:blip r:embed="rId2"/>
          <a:stretch>
            <a:fillRect/>
          </a:stretch>
        </p:blipFill>
        <p:spPr>
          <a:xfrm>
            <a:off x="622090" y="1793848"/>
            <a:ext cx="5471411" cy="4699027"/>
          </a:xfrm>
          <a:prstGeom prst="rect">
            <a:avLst/>
          </a:prstGeom>
        </p:spPr>
      </p:pic>
      <p:sp>
        <p:nvSpPr>
          <p:cNvPr id="6" name="Tekstvak 5">
            <a:extLst>
              <a:ext uri="{FF2B5EF4-FFF2-40B4-BE49-F238E27FC236}">
                <a16:creationId xmlns:a16="http://schemas.microsoft.com/office/drawing/2014/main" id="{8D518F9A-E57B-8EEC-E01F-B9F0B8AF793C}"/>
              </a:ext>
            </a:extLst>
          </p:cNvPr>
          <p:cNvSpPr txBox="1"/>
          <p:nvPr/>
        </p:nvSpPr>
        <p:spPr>
          <a:xfrm>
            <a:off x="6340838" y="3429000"/>
            <a:ext cx="6093500" cy="830997"/>
          </a:xfrm>
          <a:prstGeom prst="rect">
            <a:avLst/>
          </a:prstGeom>
          <a:noFill/>
        </p:spPr>
        <p:txBody>
          <a:bodyPr wrap="square">
            <a:spAutoFit/>
          </a:bodyPr>
          <a:lstStyle/>
          <a:p>
            <a:r>
              <a:rPr lang="nl-BE" sz="2400" dirty="0"/>
              <a:t>Hij was de </a:t>
            </a:r>
            <a:r>
              <a:rPr lang="nl-BE" sz="2400" b="1" dirty="0"/>
              <a:t>leider</a:t>
            </a:r>
            <a:r>
              <a:rPr lang="nl-BE" sz="2400" dirty="0"/>
              <a:t> van een </a:t>
            </a:r>
            <a:r>
              <a:rPr lang="nl-BE" sz="2400" b="1" dirty="0"/>
              <a:t>groot volk </a:t>
            </a:r>
            <a:r>
              <a:rPr lang="nl-BE" sz="2400" dirty="0"/>
              <a:t>dat vroeger hier in Limburg woonde.</a:t>
            </a:r>
          </a:p>
        </p:txBody>
      </p:sp>
      <p:sp>
        <p:nvSpPr>
          <p:cNvPr id="8" name="Tekstvak 7">
            <a:extLst>
              <a:ext uri="{FF2B5EF4-FFF2-40B4-BE49-F238E27FC236}">
                <a16:creationId xmlns:a16="http://schemas.microsoft.com/office/drawing/2014/main" id="{8226136F-EA79-98DE-73A5-5CA27E3A5AC8}"/>
              </a:ext>
            </a:extLst>
          </p:cNvPr>
          <p:cNvSpPr txBox="1"/>
          <p:nvPr/>
        </p:nvSpPr>
        <p:spPr>
          <a:xfrm>
            <a:off x="6288373" y="4595858"/>
            <a:ext cx="5748729" cy="1569660"/>
          </a:xfrm>
          <a:prstGeom prst="rect">
            <a:avLst/>
          </a:prstGeom>
          <a:noFill/>
        </p:spPr>
        <p:txBody>
          <a:bodyPr wrap="square">
            <a:spAutoFit/>
          </a:bodyPr>
          <a:lstStyle/>
          <a:p>
            <a:r>
              <a:rPr lang="nl-BE" sz="2400" dirty="0"/>
              <a:t>Hij is beroemd geworden door zijn succesvol </a:t>
            </a:r>
            <a:r>
              <a:rPr lang="nl-BE" sz="2400" b="1" dirty="0"/>
              <a:t>gevecht</a:t>
            </a:r>
            <a:r>
              <a:rPr lang="nl-BE" sz="2400" dirty="0"/>
              <a:t> tegen </a:t>
            </a:r>
            <a:r>
              <a:rPr lang="nl-BE" sz="2400" b="1" dirty="0"/>
              <a:t>Julius Caesar </a:t>
            </a:r>
            <a:r>
              <a:rPr lang="nl-BE" sz="2400" dirty="0"/>
              <a:t>in 54 voor Chr. Waarbij hij een Romeins leger in de val lokte.</a:t>
            </a:r>
          </a:p>
        </p:txBody>
      </p:sp>
    </p:spTree>
    <p:extLst>
      <p:ext uri="{BB962C8B-B14F-4D97-AF65-F5344CB8AC3E}">
        <p14:creationId xmlns:p14="http://schemas.microsoft.com/office/powerpoint/2010/main" val="2571342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1DB8FC53-5F63-EAF6-9E61-E9892B2093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7546C3-7FEC-7F09-2135-EE15C2CFFB9C}"/>
              </a:ext>
            </a:extLst>
          </p:cNvPr>
          <p:cNvSpPr>
            <a:spLocks noGrp="1"/>
          </p:cNvSpPr>
          <p:nvPr>
            <p:ph type="title"/>
          </p:nvPr>
        </p:nvSpPr>
        <p:spPr/>
        <p:txBody>
          <a:bodyPr/>
          <a:lstStyle/>
          <a:p>
            <a:r>
              <a:rPr lang="nl-BE" dirty="0"/>
              <a:t>Dit is</a:t>
            </a:r>
            <a:r>
              <a:rPr lang="nl-BE" b="1" dirty="0"/>
              <a:t> C-Mine</a:t>
            </a:r>
          </a:p>
        </p:txBody>
      </p:sp>
      <p:pic>
        <p:nvPicPr>
          <p:cNvPr id="4" name="Tijdelijke aanduiding voor inhoud 3">
            <a:extLst>
              <a:ext uri="{FF2B5EF4-FFF2-40B4-BE49-F238E27FC236}">
                <a16:creationId xmlns:a16="http://schemas.microsoft.com/office/drawing/2014/main" id="{BD273F53-BEC2-51C9-BCEB-24E2156C9D11}"/>
              </a:ext>
            </a:extLst>
          </p:cNvPr>
          <p:cNvPicPr>
            <a:picLocks noGrp="1" noChangeAspect="1"/>
          </p:cNvPicPr>
          <p:nvPr>
            <p:ph idx="1"/>
          </p:nvPr>
        </p:nvPicPr>
        <p:blipFill>
          <a:blip r:embed="rId2"/>
          <a:stretch>
            <a:fillRect/>
          </a:stretch>
        </p:blipFill>
        <p:spPr>
          <a:xfrm>
            <a:off x="6096000" y="110117"/>
            <a:ext cx="5021705" cy="3747541"/>
          </a:xfrm>
          <a:prstGeom prst="rect">
            <a:avLst/>
          </a:prstGeom>
        </p:spPr>
      </p:pic>
      <p:pic>
        <p:nvPicPr>
          <p:cNvPr id="8" name="Afbeelding 7">
            <a:extLst>
              <a:ext uri="{FF2B5EF4-FFF2-40B4-BE49-F238E27FC236}">
                <a16:creationId xmlns:a16="http://schemas.microsoft.com/office/drawing/2014/main" id="{BA0D8316-F7C9-2719-94E0-DD3F2A08ECCD}"/>
              </a:ext>
            </a:extLst>
          </p:cNvPr>
          <p:cNvPicPr>
            <a:picLocks noChangeAspect="1"/>
          </p:cNvPicPr>
          <p:nvPr/>
        </p:nvPicPr>
        <p:blipFill>
          <a:blip r:embed="rId3"/>
          <a:stretch>
            <a:fillRect/>
          </a:stretch>
        </p:blipFill>
        <p:spPr>
          <a:xfrm>
            <a:off x="449081" y="2017168"/>
            <a:ext cx="4243466" cy="4599601"/>
          </a:xfrm>
          <a:prstGeom prst="rect">
            <a:avLst/>
          </a:prstGeom>
        </p:spPr>
      </p:pic>
      <p:sp>
        <p:nvSpPr>
          <p:cNvPr id="5" name="Tekstvak 4">
            <a:extLst>
              <a:ext uri="{FF2B5EF4-FFF2-40B4-BE49-F238E27FC236}">
                <a16:creationId xmlns:a16="http://schemas.microsoft.com/office/drawing/2014/main" id="{26D7BA83-CFD2-B7F0-C866-4744984AD867}"/>
              </a:ext>
            </a:extLst>
          </p:cNvPr>
          <p:cNvSpPr txBox="1"/>
          <p:nvPr/>
        </p:nvSpPr>
        <p:spPr>
          <a:xfrm>
            <a:off x="5879892" y="3939113"/>
            <a:ext cx="6093500" cy="2308324"/>
          </a:xfrm>
          <a:prstGeom prst="rect">
            <a:avLst/>
          </a:prstGeom>
          <a:noFill/>
        </p:spPr>
        <p:txBody>
          <a:bodyPr wrap="square">
            <a:spAutoFit/>
          </a:bodyPr>
          <a:lstStyle/>
          <a:p>
            <a:r>
              <a:rPr lang="nl-BE" sz="2400" dirty="0"/>
              <a:t>Dit is de steenkoolmijn van Winterslag. </a:t>
            </a:r>
          </a:p>
          <a:p>
            <a:r>
              <a:rPr lang="nl-BE" sz="2400" dirty="0"/>
              <a:t>C-mine is een oude steenkoolmijn in Genk die is omgetoverd tot een hippe plek vol cultuur en creativiteit. Je kunt er nu naartoe om iets te drinken, een film te kijken of kunst te ontdekken</a:t>
            </a:r>
          </a:p>
        </p:txBody>
      </p:sp>
    </p:spTree>
    <p:extLst>
      <p:ext uri="{BB962C8B-B14F-4D97-AF65-F5344CB8AC3E}">
        <p14:creationId xmlns:p14="http://schemas.microsoft.com/office/powerpoint/2010/main" val="3389784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E6075-8D33-3DCC-9471-5A399EB67101}"/>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42D4C9D1-7D8D-AF6E-74C7-21F2E4679F60}"/>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a:solidFill>
                  <a:schemeClr val="bg1"/>
                </a:solidFill>
              </a:rPr>
              <a:t>Thibaut Courtois </a:t>
            </a:r>
          </a:p>
        </p:txBody>
      </p:sp>
      <p:cxnSp>
        <p:nvCxnSpPr>
          <p:cNvPr id="25" name="Straight Connector 2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jdelijke aanduiding voor inhoud 15">
            <a:extLst>
              <a:ext uri="{FF2B5EF4-FFF2-40B4-BE49-F238E27FC236}">
                <a16:creationId xmlns:a16="http://schemas.microsoft.com/office/drawing/2014/main" id="{BBE3F946-A00A-0FFC-9E21-158A3DC8B895}"/>
              </a:ext>
            </a:extLst>
          </p:cNvPr>
          <p:cNvSpPr>
            <a:spLocks noGrp="1"/>
          </p:cNvSpPr>
          <p:nvPr>
            <p:ph idx="1"/>
          </p:nvPr>
        </p:nvSpPr>
        <p:spPr>
          <a:xfrm>
            <a:off x="-76832" y="2026340"/>
            <a:ext cx="4800600" cy="3711571"/>
          </a:xfrm>
        </p:spPr>
        <p:txBody>
          <a:bodyPr vert="horz" lIns="91440" tIns="45720" rIns="91440" bIns="45720" rtlCol="0">
            <a:normAutofit/>
          </a:bodyPr>
          <a:lstStyle/>
          <a:p>
            <a:r>
              <a:rPr lang="en-US" sz="2400" b="1" dirty="0">
                <a:solidFill>
                  <a:schemeClr val="bg1"/>
                </a:solidFill>
              </a:rPr>
              <a:t>Thibaut Courtois  </a:t>
            </a:r>
            <a:r>
              <a:rPr lang="en-US" sz="2400" dirty="0">
                <a:solidFill>
                  <a:schemeClr val="bg1"/>
                </a:solidFill>
              </a:rPr>
              <a:t>is </a:t>
            </a:r>
            <a:r>
              <a:rPr lang="en-US" sz="2400" dirty="0" err="1">
                <a:solidFill>
                  <a:schemeClr val="bg1"/>
                </a:solidFill>
              </a:rPr>
              <a:t>een</a:t>
            </a:r>
            <a:r>
              <a:rPr lang="en-US" sz="2400" dirty="0">
                <a:solidFill>
                  <a:schemeClr val="bg1"/>
                </a:solidFill>
              </a:rPr>
              <a:t> </a:t>
            </a:r>
            <a:r>
              <a:rPr lang="en-US" sz="2400" b="1" dirty="0" err="1">
                <a:solidFill>
                  <a:schemeClr val="bg1"/>
                </a:solidFill>
              </a:rPr>
              <a:t>wereldklasse</a:t>
            </a:r>
            <a:r>
              <a:rPr lang="en-US" sz="2400" b="1" dirty="0">
                <a:solidFill>
                  <a:schemeClr val="bg1"/>
                </a:solidFill>
              </a:rPr>
              <a:t> </a:t>
            </a:r>
            <a:r>
              <a:rPr lang="en-US" sz="2400" b="1" dirty="0" err="1">
                <a:solidFill>
                  <a:schemeClr val="bg1"/>
                </a:solidFill>
              </a:rPr>
              <a:t>Belgische</a:t>
            </a:r>
            <a:r>
              <a:rPr lang="en-US" sz="2400" b="1" dirty="0">
                <a:solidFill>
                  <a:schemeClr val="bg1"/>
                </a:solidFill>
              </a:rPr>
              <a:t> </a:t>
            </a:r>
            <a:r>
              <a:rPr lang="en-US" sz="2400" b="1" dirty="0" err="1">
                <a:solidFill>
                  <a:schemeClr val="bg1"/>
                </a:solidFill>
              </a:rPr>
              <a:t>doelman</a:t>
            </a:r>
            <a:r>
              <a:rPr lang="en-US" sz="2400" b="1" dirty="0">
                <a:solidFill>
                  <a:schemeClr val="bg1"/>
                </a:solidFill>
              </a:rPr>
              <a:t> </a:t>
            </a:r>
            <a:r>
              <a:rPr lang="en-US" sz="2400" dirty="0">
                <a:solidFill>
                  <a:schemeClr val="bg1"/>
                </a:solidFill>
              </a:rPr>
              <a:t>die </a:t>
            </a:r>
            <a:r>
              <a:rPr lang="en-US" sz="2400" dirty="0" err="1">
                <a:solidFill>
                  <a:schemeClr val="bg1"/>
                </a:solidFill>
              </a:rPr>
              <a:t>sinds</a:t>
            </a:r>
            <a:r>
              <a:rPr lang="en-US" sz="2400" dirty="0">
                <a:solidFill>
                  <a:schemeClr val="bg1"/>
                </a:solidFill>
              </a:rPr>
              <a:t> 2018 </a:t>
            </a:r>
            <a:r>
              <a:rPr lang="en-US" sz="2400" dirty="0" err="1">
                <a:solidFill>
                  <a:schemeClr val="bg1"/>
                </a:solidFill>
              </a:rPr>
              <a:t>voor</a:t>
            </a:r>
            <a:r>
              <a:rPr lang="en-US" sz="2400" dirty="0">
                <a:solidFill>
                  <a:schemeClr val="bg1"/>
                </a:solidFill>
              </a:rPr>
              <a:t> Real Madrid </a:t>
            </a:r>
            <a:r>
              <a:rPr lang="en-US" sz="2400" dirty="0" err="1">
                <a:solidFill>
                  <a:schemeClr val="bg1"/>
                </a:solidFill>
              </a:rPr>
              <a:t>speelt</a:t>
            </a:r>
            <a:r>
              <a:rPr lang="en-US" sz="2400" dirty="0">
                <a:solidFill>
                  <a:schemeClr val="bg1"/>
                </a:solidFill>
              </a:rPr>
              <a:t>, </a:t>
            </a:r>
            <a:r>
              <a:rPr lang="en-US" sz="2400" dirty="0" err="1">
                <a:solidFill>
                  <a:schemeClr val="bg1"/>
                </a:solidFill>
              </a:rPr>
              <a:t>waar</a:t>
            </a:r>
            <a:r>
              <a:rPr lang="en-US" sz="2400" dirty="0">
                <a:solidFill>
                  <a:schemeClr val="bg1"/>
                </a:solidFill>
              </a:rPr>
              <a:t> </a:t>
            </a:r>
            <a:r>
              <a:rPr lang="en-US" sz="2400" dirty="0" err="1">
                <a:solidFill>
                  <a:schemeClr val="bg1"/>
                </a:solidFill>
              </a:rPr>
              <a:t>hij</a:t>
            </a:r>
            <a:r>
              <a:rPr lang="en-US" sz="2400" dirty="0">
                <a:solidFill>
                  <a:schemeClr val="bg1"/>
                </a:solidFill>
              </a:rPr>
              <a:t> </a:t>
            </a:r>
            <a:r>
              <a:rPr lang="en-US" sz="2400" dirty="0" err="1">
                <a:solidFill>
                  <a:schemeClr val="bg1"/>
                </a:solidFill>
              </a:rPr>
              <a:t>als</a:t>
            </a:r>
            <a:r>
              <a:rPr lang="en-US" sz="2400" dirty="0">
                <a:solidFill>
                  <a:schemeClr val="bg1"/>
                </a:solidFill>
              </a:rPr>
              <a:t> </a:t>
            </a:r>
            <a:r>
              <a:rPr lang="en-US" sz="2400" dirty="0" err="1">
                <a:solidFill>
                  <a:schemeClr val="bg1"/>
                </a:solidFill>
              </a:rPr>
              <a:t>een</a:t>
            </a:r>
            <a:r>
              <a:rPr lang="en-US" sz="2400" dirty="0">
                <a:solidFill>
                  <a:schemeClr val="bg1"/>
                </a:solidFill>
              </a:rPr>
              <a:t> van de </a:t>
            </a:r>
            <a:r>
              <a:rPr lang="en-US" sz="2400" dirty="0" err="1">
                <a:solidFill>
                  <a:schemeClr val="bg1"/>
                </a:solidFill>
              </a:rPr>
              <a:t>beste</a:t>
            </a:r>
            <a:r>
              <a:rPr lang="en-US" sz="2400" dirty="0">
                <a:solidFill>
                  <a:schemeClr val="bg1"/>
                </a:solidFill>
              </a:rPr>
              <a:t> keepers ter </a:t>
            </a:r>
            <a:r>
              <a:rPr lang="en-US" sz="2400" dirty="0" err="1">
                <a:solidFill>
                  <a:schemeClr val="bg1"/>
                </a:solidFill>
              </a:rPr>
              <a:t>wereld</a:t>
            </a:r>
            <a:r>
              <a:rPr lang="en-US" sz="2400" dirty="0">
                <a:solidFill>
                  <a:schemeClr val="bg1"/>
                </a:solidFill>
              </a:rPr>
              <a:t> </a:t>
            </a:r>
            <a:r>
              <a:rPr lang="en-US" sz="2400" dirty="0" err="1">
                <a:solidFill>
                  <a:schemeClr val="bg1"/>
                </a:solidFill>
              </a:rPr>
              <a:t>wordt</a:t>
            </a:r>
            <a:r>
              <a:rPr lang="en-US" sz="2400" dirty="0">
                <a:solidFill>
                  <a:schemeClr val="bg1"/>
                </a:solidFill>
              </a:rPr>
              <a:t> </a:t>
            </a:r>
            <a:r>
              <a:rPr lang="en-US" sz="2400" dirty="0" err="1">
                <a:solidFill>
                  <a:schemeClr val="bg1"/>
                </a:solidFill>
              </a:rPr>
              <a:t>beschouwd</a:t>
            </a:r>
            <a:r>
              <a:rPr lang="en-US" sz="2400" dirty="0">
                <a:solidFill>
                  <a:schemeClr val="bg1"/>
                </a:solidFill>
              </a:rPr>
              <a:t>.</a:t>
            </a:r>
          </a:p>
        </p:txBody>
      </p:sp>
      <p:pic>
        <p:nvPicPr>
          <p:cNvPr id="4" name="Afbeelding 3">
            <a:extLst>
              <a:ext uri="{FF2B5EF4-FFF2-40B4-BE49-F238E27FC236}">
                <a16:creationId xmlns:a16="http://schemas.microsoft.com/office/drawing/2014/main" id="{FF94D943-4728-D557-3EFE-1910629761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89" b="89778" l="9778" r="94667">
                        <a14:foregroundMark x1="33201" y1="12523" x2="51556" y2="8444"/>
                        <a14:foregroundMark x1="51556" y1="8444" x2="35189" y2="7996"/>
                        <a14:foregroundMark x1="33614" y1="6759" x2="59556" y2="5333"/>
                        <a14:foregroundMark x1="59556" y1="5333" x2="49333" y2="8000"/>
                        <a14:foregroundMark x1="87111" y1="35111" x2="88000" y2="57778"/>
                        <a14:foregroundMark x1="88000" y1="57778" x2="91111" y2="36889"/>
                        <a14:foregroundMark x1="91111" y1="36889" x2="82222" y2="57778"/>
                        <a14:foregroundMark x1="82222" y1="57778" x2="94667" y2="40000"/>
                        <a14:foregroundMark x1="94667" y1="40000" x2="72889" y2="48889"/>
                        <a14:foregroundMark x1="72889" y1="48889" x2="87111" y2="54667"/>
                        <a14:foregroundMark x1="13333" y1="27556" x2="9778" y2="52444"/>
                        <a14:foregroundMark x1="9778" y1="52444" x2="12889" y2="64000"/>
                        <a14:backgroundMark x1="19556" y1="12000" x2="18667" y2="5333"/>
                        <a14:backgroundMark x1="24444" y1="10222" x2="27111" y2="10222"/>
                        <a14:backgroundMark x1="24000" y1="3111" x2="13778" y2="6667"/>
                        <a14:backgroundMark x1="30667" y1="4444" x2="24444" y2="10667"/>
                      </a14:backgroundRemoval>
                    </a14:imgEffect>
                  </a14:imgLayer>
                </a14:imgProps>
              </a:ext>
            </a:extLst>
          </a:blip>
          <a:stretch>
            <a:fillRect/>
          </a:stretch>
        </p:blipFill>
        <p:spPr>
          <a:xfrm>
            <a:off x="6718811" y="524"/>
            <a:ext cx="3421843" cy="3421843"/>
          </a:xfrm>
          <a:prstGeom prst="rect">
            <a:avLst/>
          </a:prstGeom>
        </p:spPr>
      </p:pic>
      <p:sp>
        <p:nvSpPr>
          <p:cNvPr id="27" name="Rectangle 2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Afbeelding 17">
            <a:extLst>
              <a:ext uri="{FF2B5EF4-FFF2-40B4-BE49-F238E27FC236}">
                <a16:creationId xmlns:a16="http://schemas.microsoft.com/office/drawing/2014/main" id="{06B2B447-33E6-D374-ABFB-CF2C96721F8C}"/>
              </a:ext>
            </a:extLst>
          </p:cNvPr>
          <p:cNvPicPr>
            <a:picLocks noChangeAspect="1"/>
          </p:cNvPicPr>
          <p:nvPr/>
        </p:nvPicPr>
        <p:blipFill>
          <a:blip r:embed="rId4"/>
          <a:stretch>
            <a:fillRect/>
          </a:stretch>
        </p:blipFill>
        <p:spPr>
          <a:xfrm>
            <a:off x="6431603" y="3027391"/>
            <a:ext cx="5602714" cy="3728350"/>
          </a:xfrm>
          <a:prstGeom prst="rect">
            <a:avLst/>
          </a:prstGeom>
        </p:spPr>
      </p:pic>
      <p:sp>
        <p:nvSpPr>
          <p:cNvPr id="29" name="Rectangle 2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99389"/>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52B7C0B-6D1E-B184-1C4A-0136351134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D7E0AA-0771-9EAC-36BB-41BD1960965D}"/>
              </a:ext>
            </a:extLst>
          </p:cNvPr>
          <p:cNvSpPr>
            <a:spLocks noGrp="1"/>
          </p:cNvSpPr>
          <p:nvPr>
            <p:ph type="title"/>
          </p:nvPr>
        </p:nvSpPr>
        <p:spPr/>
        <p:txBody>
          <a:bodyPr/>
          <a:lstStyle/>
          <a:p>
            <a:r>
              <a:rPr lang="nl-BE" dirty="0"/>
              <a:t>De vlag van Limburg </a:t>
            </a:r>
          </a:p>
        </p:txBody>
      </p:sp>
      <p:sp>
        <p:nvSpPr>
          <p:cNvPr id="3" name="Tijdelijke aanduiding voor inhoud 2">
            <a:extLst>
              <a:ext uri="{FF2B5EF4-FFF2-40B4-BE49-F238E27FC236}">
                <a16:creationId xmlns:a16="http://schemas.microsoft.com/office/drawing/2014/main" id="{8A421704-E2DE-BDC2-071C-41EC4F1901AB}"/>
              </a:ext>
            </a:extLst>
          </p:cNvPr>
          <p:cNvSpPr>
            <a:spLocks noGrp="1"/>
          </p:cNvSpPr>
          <p:nvPr>
            <p:ph idx="1"/>
          </p:nvPr>
        </p:nvSpPr>
        <p:spPr>
          <a:xfrm>
            <a:off x="604603" y="1420890"/>
            <a:ext cx="10169577" cy="1097458"/>
          </a:xfrm>
        </p:spPr>
        <p:txBody>
          <a:bodyPr/>
          <a:lstStyle/>
          <a:p>
            <a:pPr marL="0" indent="0">
              <a:buNone/>
            </a:pPr>
            <a:r>
              <a:rPr lang="nl-BE" dirty="0"/>
              <a:t>De </a:t>
            </a:r>
            <a:r>
              <a:rPr lang="nl-BE" b="1" dirty="0"/>
              <a:t>vlag</a:t>
            </a:r>
            <a:r>
              <a:rPr lang="nl-BE" dirty="0"/>
              <a:t> van Limburg </a:t>
            </a:r>
            <a:r>
              <a:rPr lang="nl-BE" b="1" dirty="0"/>
              <a:t>verschilt</a:t>
            </a:r>
            <a:r>
              <a:rPr lang="nl-BE" dirty="0"/>
              <a:t> afhankelijk van of je de </a:t>
            </a:r>
            <a:r>
              <a:rPr lang="nl-BE" b="1" dirty="0"/>
              <a:t>Nederlandse</a:t>
            </a:r>
            <a:r>
              <a:rPr lang="nl-BE" dirty="0"/>
              <a:t> of de </a:t>
            </a:r>
            <a:r>
              <a:rPr lang="nl-BE" b="1" dirty="0"/>
              <a:t>Belgische</a:t>
            </a:r>
            <a:r>
              <a:rPr lang="nl-BE" dirty="0"/>
              <a:t> provincie bedoelt. </a:t>
            </a:r>
          </a:p>
        </p:txBody>
      </p:sp>
      <p:pic>
        <p:nvPicPr>
          <p:cNvPr id="5" name="Afbeelding 4">
            <a:extLst>
              <a:ext uri="{FF2B5EF4-FFF2-40B4-BE49-F238E27FC236}">
                <a16:creationId xmlns:a16="http://schemas.microsoft.com/office/drawing/2014/main" id="{2F22A2AB-77A7-EB63-E496-CFCCA3BA5051}"/>
              </a:ext>
            </a:extLst>
          </p:cNvPr>
          <p:cNvPicPr>
            <a:picLocks noChangeAspect="1"/>
          </p:cNvPicPr>
          <p:nvPr/>
        </p:nvPicPr>
        <p:blipFill>
          <a:blip r:embed="rId2"/>
          <a:stretch>
            <a:fillRect/>
          </a:stretch>
        </p:blipFill>
        <p:spPr>
          <a:xfrm>
            <a:off x="7174956" y="3287520"/>
            <a:ext cx="4801952" cy="3399134"/>
          </a:xfrm>
          <a:prstGeom prst="rect">
            <a:avLst/>
          </a:prstGeom>
        </p:spPr>
      </p:pic>
      <p:pic>
        <p:nvPicPr>
          <p:cNvPr id="6" name="Afbeelding 5">
            <a:extLst>
              <a:ext uri="{FF2B5EF4-FFF2-40B4-BE49-F238E27FC236}">
                <a16:creationId xmlns:a16="http://schemas.microsoft.com/office/drawing/2014/main" id="{6CA1284A-B05D-67FC-6359-6323A87BB4E3}"/>
              </a:ext>
            </a:extLst>
          </p:cNvPr>
          <p:cNvPicPr>
            <a:picLocks noChangeAspect="1"/>
          </p:cNvPicPr>
          <p:nvPr/>
        </p:nvPicPr>
        <p:blipFill>
          <a:blip r:embed="rId3"/>
          <a:stretch>
            <a:fillRect/>
          </a:stretch>
        </p:blipFill>
        <p:spPr>
          <a:xfrm>
            <a:off x="215092" y="3574113"/>
            <a:ext cx="4223142" cy="3238471"/>
          </a:xfrm>
          <a:prstGeom prst="rect">
            <a:avLst/>
          </a:prstGeom>
        </p:spPr>
      </p:pic>
    </p:spTree>
    <p:extLst>
      <p:ext uri="{BB962C8B-B14F-4D97-AF65-F5344CB8AC3E}">
        <p14:creationId xmlns:p14="http://schemas.microsoft.com/office/powerpoint/2010/main" val="813596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B9907C00-F0E5-80D4-96B2-0EA8745EEE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D03055-1796-E86C-D21A-6BB3DCD54577}"/>
              </a:ext>
            </a:extLst>
          </p:cNvPr>
          <p:cNvSpPr>
            <a:spLocks noGrp="1"/>
          </p:cNvSpPr>
          <p:nvPr>
            <p:ph type="title"/>
          </p:nvPr>
        </p:nvSpPr>
        <p:spPr/>
        <p:txBody>
          <a:bodyPr/>
          <a:lstStyle/>
          <a:p>
            <a:r>
              <a:rPr lang="nl-BE" dirty="0"/>
              <a:t>Dit is </a:t>
            </a:r>
            <a:r>
              <a:rPr lang="nl-BE" b="1" dirty="0" err="1"/>
              <a:t>Bokrijk</a:t>
            </a:r>
            <a:r>
              <a:rPr lang="nl-BE" b="1" dirty="0"/>
              <a:t> </a:t>
            </a:r>
          </a:p>
        </p:txBody>
      </p:sp>
      <p:pic>
        <p:nvPicPr>
          <p:cNvPr id="5" name="Tijdelijke aanduiding voor inhoud 4">
            <a:extLst>
              <a:ext uri="{FF2B5EF4-FFF2-40B4-BE49-F238E27FC236}">
                <a16:creationId xmlns:a16="http://schemas.microsoft.com/office/drawing/2014/main" id="{2CD07D9B-0C0E-8D70-2979-C2EFB5D433FC}"/>
              </a:ext>
            </a:extLst>
          </p:cNvPr>
          <p:cNvPicPr>
            <a:picLocks noGrp="1" noChangeAspect="1"/>
          </p:cNvPicPr>
          <p:nvPr>
            <p:ph idx="1"/>
          </p:nvPr>
        </p:nvPicPr>
        <p:blipFill>
          <a:blip r:embed="rId2"/>
          <a:stretch>
            <a:fillRect/>
          </a:stretch>
        </p:blipFill>
        <p:spPr>
          <a:xfrm>
            <a:off x="596771" y="1914994"/>
            <a:ext cx="6056026" cy="2896850"/>
          </a:xfrm>
          <a:prstGeom prst="rect">
            <a:avLst/>
          </a:prstGeom>
        </p:spPr>
      </p:pic>
      <p:sp>
        <p:nvSpPr>
          <p:cNvPr id="9" name="Tekstvak 8">
            <a:extLst>
              <a:ext uri="{FF2B5EF4-FFF2-40B4-BE49-F238E27FC236}">
                <a16:creationId xmlns:a16="http://schemas.microsoft.com/office/drawing/2014/main" id="{1F0FEDBF-00C8-8853-239B-E47BA2FE142D}"/>
              </a:ext>
            </a:extLst>
          </p:cNvPr>
          <p:cNvSpPr txBox="1"/>
          <p:nvPr/>
        </p:nvSpPr>
        <p:spPr>
          <a:xfrm>
            <a:off x="608926" y="5036150"/>
            <a:ext cx="6093500" cy="1569660"/>
          </a:xfrm>
          <a:prstGeom prst="rect">
            <a:avLst/>
          </a:prstGeom>
          <a:noFill/>
        </p:spPr>
        <p:txBody>
          <a:bodyPr wrap="square">
            <a:spAutoFit/>
          </a:bodyPr>
          <a:lstStyle/>
          <a:p>
            <a:r>
              <a:rPr lang="nl-BE" sz="2400" dirty="0"/>
              <a:t>Het Provinciaal Domein </a:t>
            </a:r>
            <a:r>
              <a:rPr lang="nl-BE" sz="2400" b="1" dirty="0" err="1"/>
              <a:t>Bokrijk</a:t>
            </a:r>
            <a:r>
              <a:rPr lang="nl-BE" sz="2400" dirty="0"/>
              <a:t> is een 550 m groot park in Genk dat bekendstaat om zijn </a:t>
            </a:r>
            <a:r>
              <a:rPr lang="nl-BE" sz="2400" b="1" dirty="0"/>
              <a:t>openluchtmuseum</a:t>
            </a:r>
            <a:r>
              <a:rPr lang="nl-BE" sz="2400" dirty="0"/>
              <a:t>, uitgestrekte natuur en unieke fietsbeleving.</a:t>
            </a:r>
          </a:p>
        </p:txBody>
      </p:sp>
      <p:pic>
        <p:nvPicPr>
          <p:cNvPr id="11" name="Afbeelding 10">
            <a:extLst>
              <a:ext uri="{FF2B5EF4-FFF2-40B4-BE49-F238E27FC236}">
                <a16:creationId xmlns:a16="http://schemas.microsoft.com/office/drawing/2014/main" id="{F79E9B07-A29D-E5B5-1846-5C2ECD35813A}"/>
              </a:ext>
            </a:extLst>
          </p:cNvPr>
          <p:cNvPicPr>
            <a:picLocks noChangeAspect="1"/>
          </p:cNvPicPr>
          <p:nvPr/>
        </p:nvPicPr>
        <p:blipFill>
          <a:blip r:embed="rId3"/>
          <a:stretch>
            <a:fillRect/>
          </a:stretch>
        </p:blipFill>
        <p:spPr>
          <a:xfrm>
            <a:off x="7452021" y="132689"/>
            <a:ext cx="4353190" cy="2896850"/>
          </a:xfrm>
          <a:prstGeom prst="rect">
            <a:avLst/>
          </a:prstGeom>
        </p:spPr>
      </p:pic>
      <p:sp>
        <p:nvSpPr>
          <p:cNvPr id="12" name="Tekstvak 11">
            <a:extLst>
              <a:ext uri="{FF2B5EF4-FFF2-40B4-BE49-F238E27FC236}">
                <a16:creationId xmlns:a16="http://schemas.microsoft.com/office/drawing/2014/main" id="{321A15EF-A1E5-5162-70E9-82B751DEE7B0}"/>
              </a:ext>
            </a:extLst>
          </p:cNvPr>
          <p:cNvSpPr txBox="1"/>
          <p:nvPr/>
        </p:nvSpPr>
        <p:spPr>
          <a:xfrm>
            <a:off x="6912375" y="2935850"/>
            <a:ext cx="2247255" cy="1938992"/>
          </a:xfrm>
          <a:prstGeom prst="rect">
            <a:avLst/>
          </a:prstGeom>
          <a:noFill/>
        </p:spPr>
        <p:txBody>
          <a:bodyPr wrap="square" rtlCol="0">
            <a:spAutoFit/>
          </a:bodyPr>
          <a:lstStyle/>
          <a:p>
            <a:r>
              <a:rPr lang="nl-BE" sz="2400" dirty="0"/>
              <a:t>Wij zijn al naar </a:t>
            </a:r>
            <a:r>
              <a:rPr lang="nl-BE" sz="2400" b="1" dirty="0" err="1"/>
              <a:t>Bokrijk</a:t>
            </a:r>
            <a:r>
              <a:rPr lang="nl-BE" sz="2400" dirty="0"/>
              <a:t> gegaan.</a:t>
            </a:r>
          </a:p>
          <a:p>
            <a:r>
              <a:rPr lang="nl-BE" sz="2400" dirty="0"/>
              <a:t>Het was er   SUPER LEUK </a:t>
            </a:r>
          </a:p>
          <a:p>
            <a:r>
              <a:rPr lang="nl-BE" sz="2400" dirty="0"/>
              <a:t> toch?</a:t>
            </a:r>
          </a:p>
        </p:txBody>
      </p:sp>
    </p:spTree>
    <p:extLst>
      <p:ext uri="{BB962C8B-B14F-4D97-AF65-F5344CB8AC3E}">
        <p14:creationId xmlns:p14="http://schemas.microsoft.com/office/powerpoint/2010/main" val="4528091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C2142B73-B28F-05A4-BCC4-5F3DE4FB77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20C641-AF90-D571-5107-BB18C72AAE13}"/>
              </a:ext>
            </a:extLst>
          </p:cNvPr>
          <p:cNvSpPr>
            <a:spLocks noGrp="1"/>
          </p:cNvSpPr>
          <p:nvPr>
            <p:ph type="title"/>
          </p:nvPr>
        </p:nvSpPr>
        <p:spPr/>
        <p:txBody>
          <a:bodyPr/>
          <a:lstStyle/>
          <a:p>
            <a:r>
              <a:rPr lang="nl-BE" b="1" dirty="0" err="1"/>
              <a:t>Blotevoetenpad</a:t>
            </a:r>
            <a:r>
              <a:rPr lang="nl-BE" dirty="0"/>
              <a:t> </a:t>
            </a:r>
          </a:p>
        </p:txBody>
      </p:sp>
      <p:pic>
        <p:nvPicPr>
          <p:cNvPr id="5" name="Tijdelijke aanduiding voor inhoud 4">
            <a:extLst>
              <a:ext uri="{FF2B5EF4-FFF2-40B4-BE49-F238E27FC236}">
                <a16:creationId xmlns:a16="http://schemas.microsoft.com/office/drawing/2014/main" id="{A4D29680-148C-F3B3-A46E-C3FF272F6208}"/>
              </a:ext>
            </a:extLst>
          </p:cNvPr>
          <p:cNvPicPr>
            <a:picLocks noGrp="1" noChangeAspect="1"/>
          </p:cNvPicPr>
          <p:nvPr>
            <p:ph idx="1"/>
          </p:nvPr>
        </p:nvPicPr>
        <p:blipFill>
          <a:blip r:embed="rId2"/>
          <a:stretch>
            <a:fillRect/>
          </a:stretch>
        </p:blipFill>
        <p:spPr>
          <a:xfrm>
            <a:off x="566325" y="1304904"/>
            <a:ext cx="4024529" cy="2678141"/>
          </a:xfrm>
          <a:prstGeom prst="rect">
            <a:avLst/>
          </a:prstGeom>
        </p:spPr>
      </p:pic>
      <p:sp>
        <p:nvSpPr>
          <p:cNvPr id="7" name="Tekstvak 6">
            <a:extLst>
              <a:ext uri="{FF2B5EF4-FFF2-40B4-BE49-F238E27FC236}">
                <a16:creationId xmlns:a16="http://schemas.microsoft.com/office/drawing/2014/main" id="{659B3E8D-2A57-ED2B-E44C-E4ACA7797B4A}"/>
              </a:ext>
            </a:extLst>
          </p:cNvPr>
          <p:cNvSpPr txBox="1"/>
          <p:nvPr/>
        </p:nvSpPr>
        <p:spPr>
          <a:xfrm>
            <a:off x="4925577" y="704740"/>
            <a:ext cx="6093500" cy="1200329"/>
          </a:xfrm>
          <a:prstGeom prst="rect">
            <a:avLst/>
          </a:prstGeom>
          <a:noFill/>
        </p:spPr>
        <p:txBody>
          <a:bodyPr wrap="square">
            <a:spAutoFit/>
          </a:bodyPr>
          <a:lstStyle/>
          <a:p>
            <a:r>
              <a:rPr lang="nl-BE" dirty="0"/>
              <a:t> </a:t>
            </a:r>
            <a:r>
              <a:rPr lang="nl-BE" sz="2400" dirty="0"/>
              <a:t>Op dit parcours van </a:t>
            </a:r>
            <a:r>
              <a:rPr lang="nl-BE" sz="2400" b="1" dirty="0"/>
              <a:t>bijna 3 km </a:t>
            </a:r>
            <a:r>
              <a:rPr lang="nl-BE" sz="2400" dirty="0"/>
              <a:t>wandel je blootvoets door water, modder, over houtschilfers, stenen , </a:t>
            </a:r>
            <a:endParaRPr lang="nl-BE" dirty="0"/>
          </a:p>
        </p:txBody>
      </p:sp>
      <p:sp>
        <p:nvSpPr>
          <p:cNvPr id="10" name="Tekstvak 9">
            <a:extLst>
              <a:ext uri="{FF2B5EF4-FFF2-40B4-BE49-F238E27FC236}">
                <a16:creationId xmlns:a16="http://schemas.microsoft.com/office/drawing/2014/main" id="{C08FA4E3-6907-30FE-56B8-CEC16004B000}"/>
              </a:ext>
            </a:extLst>
          </p:cNvPr>
          <p:cNvSpPr txBox="1"/>
          <p:nvPr/>
        </p:nvSpPr>
        <p:spPr>
          <a:xfrm>
            <a:off x="4786982" y="4170528"/>
            <a:ext cx="3378974" cy="830997"/>
          </a:xfrm>
          <a:prstGeom prst="rect">
            <a:avLst/>
          </a:prstGeom>
          <a:noFill/>
        </p:spPr>
        <p:txBody>
          <a:bodyPr wrap="square" rtlCol="0">
            <a:spAutoFit/>
          </a:bodyPr>
          <a:lstStyle/>
          <a:p>
            <a:r>
              <a:rPr lang="nl-BE" sz="2400" dirty="0"/>
              <a:t>Hier zien we het van boven. </a:t>
            </a:r>
            <a:endParaRPr lang="nl-BE" dirty="0"/>
          </a:p>
        </p:txBody>
      </p:sp>
      <p:sp>
        <p:nvSpPr>
          <p:cNvPr id="11" name="Pijl: links 10">
            <a:extLst>
              <a:ext uri="{FF2B5EF4-FFF2-40B4-BE49-F238E27FC236}">
                <a16:creationId xmlns:a16="http://schemas.microsoft.com/office/drawing/2014/main" id="{5150024C-E710-8A1F-983D-2B754B6902D6}"/>
              </a:ext>
            </a:extLst>
          </p:cNvPr>
          <p:cNvSpPr/>
          <p:nvPr/>
        </p:nvSpPr>
        <p:spPr>
          <a:xfrm>
            <a:off x="4590854" y="5001525"/>
            <a:ext cx="1603947" cy="1086585"/>
          </a:xfrm>
          <a:prstGeom prst="leftArrow">
            <a:avLst>
              <a:gd name="adj1" fmla="val 50000"/>
              <a:gd name="adj2" fmla="val 762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369E2238-9819-00F5-DAAA-8AA1DC60FB83}"/>
              </a:ext>
            </a:extLst>
          </p:cNvPr>
          <p:cNvSpPr txBox="1"/>
          <p:nvPr/>
        </p:nvSpPr>
        <p:spPr>
          <a:xfrm>
            <a:off x="4925577" y="1784965"/>
            <a:ext cx="6093500" cy="830997"/>
          </a:xfrm>
          <a:prstGeom prst="rect">
            <a:avLst/>
          </a:prstGeom>
          <a:noFill/>
        </p:spPr>
        <p:txBody>
          <a:bodyPr wrap="square">
            <a:spAutoFit/>
          </a:bodyPr>
          <a:lstStyle/>
          <a:p>
            <a:r>
              <a:rPr lang="nl-BE" sz="2400" dirty="0"/>
              <a:t>gras, en beklim je zelfs</a:t>
            </a:r>
            <a:r>
              <a:rPr lang="nl-BE" sz="2400" b="1" dirty="0"/>
              <a:t> zandheuvels </a:t>
            </a:r>
            <a:r>
              <a:rPr lang="nl-BE" sz="2400" dirty="0"/>
              <a:t>.</a:t>
            </a:r>
          </a:p>
          <a:p>
            <a:endParaRPr lang="nl-BE" sz="2400" dirty="0"/>
          </a:p>
        </p:txBody>
      </p:sp>
      <p:pic>
        <p:nvPicPr>
          <p:cNvPr id="8" name="Afbeelding 7">
            <a:extLst>
              <a:ext uri="{FF2B5EF4-FFF2-40B4-BE49-F238E27FC236}">
                <a16:creationId xmlns:a16="http://schemas.microsoft.com/office/drawing/2014/main" id="{669597E9-6758-B05E-761E-2AA729F50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62" b="95238" l="9699" r="89967">
                        <a14:foregroundMark x1="44816" y1="95833" x2="64548" y2="89286"/>
                        <a14:foregroundMark x1="64548" y1="89286" x2="69565" y2="70833"/>
                        <a14:foregroundMark x1="69565" y1="70833" x2="68896" y2="68452"/>
                        <a14:foregroundMark x1="66890" y1="39881" x2="69231" y2="60119"/>
                        <a14:foregroundMark x1="69231" y1="60119" x2="68562" y2="50595"/>
                        <a14:foregroundMark x1="70234" y1="39881" x2="70234" y2="64881"/>
                        <a14:foregroundMark x1="39130" y1="63095" x2="35452" y2="66071"/>
                        <a14:foregroundMark x1="41806" y1="17262" x2="58528" y2="8929"/>
                        <a14:foregroundMark x1="58528" y1="8929" x2="46823" y2="4762"/>
                        <a14:backgroundMark x1="33110" y1="10119" x2="44482" y2="8929"/>
                        <a14:backgroundMark x1="34114" y1="12500" x2="41472" y2="14286"/>
                        <a14:backgroundMark x1="31773" y1="64286" x2="33110" y2="65476"/>
                      </a14:backgroundRemoval>
                    </a14:imgEffect>
                  </a14:imgLayer>
                </a14:imgProps>
              </a:ext>
            </a:extLst>
          </a:blip>
          <a:stretch>
            <a:fillRect/>
          </a:stretch>
        </p:blipFill>
        <p:spPr>
          <a:xfrm>
            <a:off x="366392" y="4170528"/>
            <a:ext cx="4224462" cy="2373611"/>
          </a:xfrm>
          <a:prstGeom prst="rect">
            <a:avLst/>
          </a:prstGeom>
        </p:spPr>
      </p:pic>
    </p:spTree>
    <p:extLst>
      <p:ext uri="{BB962C8B-B14F-4D97-AF65-F5344CB8AC3E}">
        <p14:creationId xmlns:p14="http://schemas.microsoft.com/office/powerpoint/2010/main" val="10891425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BECB2A81-36CC-C3C9-78B4-06B7986B89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B36BD7-6574-3B53-24BA-2F950F716350}"/>
              </a:ext>
            </a:extLst>
          </p:cNvPr>
          <p:cNvSpPr>
            <a:spLocks noGrp="1"/>
          </p:cNvSpPr>
          <p:nvPr>
            <p:ph type="title"/>
          </p:nvPr>
        </p:nvSpPr>
        <p:spPr>
          <a:xfrm>
            <a:off x="283564" y="192000"/>
            <a:ext cx="10515600" cy="1325563"/>
          </a:xfrm>
        </p:spPr>
        <p:txBody>
          <a:bodyPr/>
          <a:lstStyle/>
          <a:p>
            <a:r>
              <a:rPr lang="nl-BE" dirty="0"/>
              <a:t>Winterland (Hasselt) </a:t>
            </a:r>
          </a:p>
        </p:txBody>
      </p:sp>
      <p:pic>
        <p:nvPicPr>
          <p:cNvPr id="5" name="Tijdelijke aanduiding voor inhoud 4">
            <a:extLst>
              <a:ext uri="{FF2B5EF4-FFF2-40B4-BE49-F238E27FC236}">
                <a16:creationId xmlns:a16="http://schemas.microsoft.com/office/drawing/2014/main" id="{123B9019-22B1-360C-1470-B36F6B76FFDE}"/>
              </a:ext>
            </a:extLst>
          </p:cNvPr>
          <p:cNvPicPr>
            <a:picLocks noGrp="1" noChangeAspect="1"/>
          </p:cNvPicPr>
          <p:nvPr>
            <p:ph idx="1"/>
          </p:nvPr>
        </p:nvPicPr>
        <p:blipFill>
          <a:blip r:embed="rId2"/>
          <a:stretch>
            <a:fillRect/>
          </a:stretch>
        </p:blipFill>
        <p:spPr>
          <a:xfrm>
            <a:off x="5237346" y="3738453"/>
            <a:ext cx="5116643" cy="3119547"/>
          </a:xfrm>
          <a:prstGeom prst="rect">
            <a:avLst/>
          </a:prstGeom>
        </p:spPr>
      </p:pic>
      <p:pic>
        <p:nvPicPr>
          <p:cNvPr id="7" name="Afbeelding 6">
            <a:extLst>
              <a:ext uri="{FF2B5EF4-FFF2-40B4-BE49-F238E27FC236}">
                <a16:creationId xmlns:a16="http://schemas.microsoft.com/office/drawing/2014/main" id="{F60A90AF-6263-55B6-6296-BA62E50774A1}"/>
              </a:ext>
            </a:extLst>
          </p:cNvPr>
          <p:cNvPicPr>
            <a:picLocks noChangeAspect="1"/>
          </p:cNvPicPr>
          <p:nvPr/>
        </p:nvPicPr>
        <p:blipFill>
          <a:blip r:embed="rId3"/>
          <a:stretch>
            <a:fillRect/>
          </a:stretch>
        </p:blipFill>
        <p:spPr>
          <a:xfrm>
            <a:off x="139907" y="3732550"/>
            <a:ext cx="5097439" cy="3119547"/>
          </a:xfrm>
          <a:prstGeom prst="rect">
            <a:avLst/>
          </a:prstGeom>
        </p:spPr>
      </p:pic>
      <p:sp>
        <p:nvSpPr>
          <p:cNvPr id="8" name="Tekstvak 7">
            <a:extLst>
              <a:ext uri="{FF2B5EF4-FFF2-40B4-BE49-F238E27FC236}">
                <a16:creationId xmlns:a16="http://schemas.microsoft.com/office/drawing/2014/main" id="{D01A3095-7E17-770F-482C-906905513677}"/>
              </a:ext>
            </a:extLst>
          </p:cNvPr>
          <p:cNvSpPr txBox="1"/>
          <p:nvPr/>
        </p:nvSpPr>
        <p:spPr>
          <a:xfrm>
            <a:off x="5386466" y="854781"/>
            <a:ext cx="5492646" cy="830997"/>
          </a:xfrm>
          <a:prstGeom prst="rect">
            <a:avLst/>
          </a:prstGeom>
          <a:noFill/>
        </p:spPr>
        <p:txBody>
          <a:bodyPr wrap="square" rtlCol="0">
            <a:spAutoFit/>
          </a:bodyPr>
          <a:lstStyle/>
          <a:p>
            <a:r>
              <a:rPr lang="nl-BE" sz="2400" dirty="0"/>
              <a:t>Dit is</a:t>
            </a:r>
            <a:r>
              <a:rPr lang="nl-BE" sz="2400" b="1" dirty="0"/>
              <a:t> winterland</a:t>
            </a:r>
            <a:r>
              <a:rPr lang="nl-BE" sz="2400" dirty="0"/>
              <a:t>.</a:t>
            </a:r>
            <a:r>
              <a:rPr lang="nl-BE" sz="2400" b="1" dirty="0"/>
              <a:t> </a:t>
            </a:r>
            <a:r>
              <a:rPr lang="nl-BE" sz="2400" dirty="0"/>
              <a:t>Je kan er veel doen zie maar </a:t>
            </a:r>
            <a:endParaRPr lang="nl-BE" dirty="0"/>
          </a:p>
        </p:txBody>
      </p:sp>
      <p:sp>
        <p:nvSpPr>
          <p:cNvPr id="9" name="Tekstvak 8">
            <a:extLst>
              <a:ext uri="{FF2B5EF4-FFF2-40B4-BE49-F238E27FC236}">
                <a16:creationId xmlns:a16="http://schemas.microsoft.com/office/drawing/2014/main" id="{743B4840-EFC1-4E47-3C8E-F7AE1A71499F}"/>
              </a:ext>
            </a:extLst>
          </p:cNvPr>
          <p:cNvSpPr txBox="1"/>
          <p:nvPr/>
        </p:nvSpPr>
        <p:spPr>
          <a:xfrm>
            <a:off x="5386466" y="1541771"/>
            <a:ext cx="8950377" cy="461665"/>
          </a:xfrm>
          <a:prstGeom prst="rect">
            <a:avLst/>
          </a:prstGeom>
          <a:noFill/>
        </p:spPr>
        <p:txBody>
          <a:bodyPr wrap="square" rtlCol="0">
            <a:spAutoFit/>
          </a:bodyPr>
          <a:lstStyle/>
          <a:p>
            <a:r>
              <a:rPr lang="nl-BE" sz="2400" dirty="0"/>
              <a:t>Je kan er </a:t>
            </a:r>
            <a:r>
              <a:rPr lang="nl-BE" sz="2400" b="1" dirty="0"/>
              <a:t>schaatsen</a:t>
            </a:r>
            <a:r>
              <a:rPr lang="nl-BE" sz="2400" dirty="0"/>
              <a:t> en op een</a:t>
            </a:r>
            <a:r>
              <a:rPr lang="nl-BE" sz="2400" b="1" dirty="0"/>
              <a:t> draaimolen . </a:t>
            </a:r>
            <a:endParaRPr lang="nl-BE" b="1" dirty="0"/>
          </a:p>
        </p:txBody>
      </p:sp>
      <p:sp>
        <p:nvSpPr>
          <p:cNvPr id="4" name="Tekstvak 3">
            <a:extLst>
              <a:ext uri="{FF2B5EF4-FFF2-40B4-BE49-F238E27FC236}">
                <a16:creationId xmlns:a16="http://schemas.microsoft.com/office/drawing/2014/main" id="{1E599DC2-A50B-2F67-9FA2-A171EF3E6C0D}"/>
              </a:ext>
            </a:extLst>
          </p:cNvPr>
          <p:cNvSpPr txBox="1"/>
          <p:nvPr/>
        </p:nvSpPr>
        <p:spPr>
          <a:xfrm>
            <a:off x="5260300" y="2027644"/>
            <a:ext cx="6093500" cy="1569660"/>
          </a:xfrm>
          <a:prstGeom prst="rect">
            <a:avLst/>
          </a:prstGeom>
          <a:noFill/>
        </p:spPr>
        <p:txBody>
          <a:bodyPr wrap="square">
            <a:spAutoFit/>
          </a:bodyPr>
          <a:lstStyle/>
          <a:p>
            <a:r>
              <a:rPr lang="nl-BE" sz="2400" dirty="0"/>
              <a:t>Winterland Hasselt is de grootste winterhappening van Limburg en vindt jaarlijks plaats op het Kolonel </a:t>
            </a:r>
            <a:r>
              <a:rPr lang="nl-BE" sz="2400" dirty="0" err="1"/>
              <a:t>Dusartplein</a:t>
            </a:r>
            <a:r>
              <a:rPr lang="nl-BE" sz="2400" dirty="0"/>
              <a:t> in Hasselt.</a:t>
            </a:r>
          </a:p>
        </p:txBody>
      </p:sp>
    </p:spTree>
    <p:extLst>
      <p:ext uri="{BB962C8B-B14F-4D97-AF65-F5344CB8AC3E}">
        <p14:creationId xmlns:p14="http://schemas.microsoft.com/office/powerpoint/2010/main" val="2028725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AF28097EFCB44B72D5DB34BE779FC" ma:contentTypeVersion="4" ma:contentTypeDescription="Een nieuw document maken." ma:contentTypeScope="" ma:versionID="658bcd6e9269d44ff57ee0af9f753bf1">
  <xsd:schema xmlns:xsd="http://www.w3.org/2001/XMLSchema" xmlns:xs="http://www.w3.org/2001/XMLSchema" xmlns:p="http://schemas.microsoft.com/office/2006/metadata/properties" xmlns:ns3="ab9a0045-f4e2-4631-9078-e51cb7bd1a41" targetNamespace="http://schemas.microsoft.com/office/2006/metadata/properties" ma:root="true" ma:fieldsID="52088dfb7e0d65133ef56beefac4d89f" ns3:_="">
    <xsd:import namespace="ab9a0045-f4e2-4631-9078-e51cb7bd1a4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a0045-f4e2-4631-9078-e51cb7bd1a4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A9E1F-417F-4AD2-91D7-B3D884E76581}">
  <ds:schemaRefs>
    <ds:schemaRef ds:uri="http://schemas.microsoft.com/sharepoint/v3/contenttype/forms"/>
  </ds:schemaRefs>
</ds:datastoreItem>
</file>

<file path=customXml/itemProps2.xml><?xml version="1.0" encoding="utf-8"?>
<ds:datastoreItem xmlns:ds="http://schemas.openxmlformats.org/officeDocument/2006/customXml" ds:itemID="{0336F3DD-C1BC-4B2C-9DED-0D2FAAF7D15B}">
  <ds:schemaRefs>
    <ds:schemaRef ds:uri="http://purl.org/dc/terms/"/>
    <ds:schemaRef ds:uri="http://schemas.microsoft.com/office/infopath/2007/PartnerControls"/>
    <ds:schemaRef ds:uri="http://schemas.openxmlformats.org/package/2006/metadata/core-properties"/>
    <ds:schemaRef ds:uri="http://purl.org/dc/dcmitype/"/>
    <ds:schemaRef ds:uri="ab9a0045-f4e2-4631-9078-e51cb7bd1a41"/>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18715B0B-1567-4FD0-8CA8-B0A8F7E03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9a0045-f4e2-4631-9078-e51cb7bd1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Breedbeeld</PresentationFormat>
  <Paragraphs>41</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Aptos</vt:lpstr>
      <vt:lpstr>Aptos Display</vt:lpstr>
      <vt:lpstr>Arial</vt:lpstr>
      <vt:lpstr>Wingdings</vt:lpstr>
      <vt:lpstr>Kantoorthema</vt:lpstr>
      <vt:lpstr>provincie:  Limburg!</vt:lpstr>
      <vt:lpstr>landschapselementen</vt:lpstr>
      <vt:lpstr>Dit is Ambiorix, een beroemd stambeeld in Limburg </vt:lpstr>
      <vt:lpstr>Dit is C-Mine</vt:lpstr>
      <vt:lpstr>Thibaut Courtois </vt:lpstr>
      <vt:lpstr>De vlag van Limburg </vt:lpstr>
      <vt:lpstr>Dit is Bokrijk </vt:lpstr>
      <vt:lpstr>Blotevoetenpad </vt:lpstr>
      <vt:lpstr>Winterland (Hasselt) </vt:lpstr>
      <vt:lpstr>Lekkernij van Limburg </vt:lpstr>
      <vt:lpstr>Wist-je-datje van  Limburg  </vt:lpstr>
      <vt:lpstr>EINDE!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Pauline Vissers</dc:creator>
  <cp:lastModifiedBy>Pauline Vissers</cp:lastModifiedBy>
  <cp:revision>3</cp:revision>
  <dcterms:created xsi:type="dcterms:W3CDTF">2026-03-30T12:59:29Z</dcterms:created>
  <dcterms:modified xsi:type="dcterms:W3CDTF">2026-04-23T12:45:56Z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0x010100750AF28097EFCB44B72D5DB34BE779FC</vt:lpwstr>
  </property>
</Properties>
</file>