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2B9C79-4764-4738-AA6D-B578A27A2A16}" v="45" dt="2025-09-30T12:36:11.4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5F8E3D-AE7D-49A1-AEEC-DC776D9053F1}" type="datetimeFigureOut">
              <a:rPr lang="nl-BE" smtClean="0"/>
              <a:t>30/09/2025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7F68B-481E-46DC-8E42-39991349D3D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128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3A2144-9990-7A97-E304-307322D18F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>
                <a:solidFill>
                  <a:srgbClr val="00B050"/>
                </a:solidFill>
              </a:rPr>
              <a:t>Bosklassen zijn heel leuk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0CD2C71-B1B0-314A-54BB-2783829E83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>
                <a:solidFill>
                  <a:srgbClr val="00B050"/>
                </a:solidFill>
              </a:rPr>
              <a:t>4</a:t>
            </a:r>
            <a:r>
              <a:rPr lang="nl-BE" baseline="30000" dirty="0">
                <a:solidFill>
                  <a:srgbClr val="00B050"/>
                </a:solidFill>
              </a:rPr>
              <a:t>de</a:t>
            </a:r>
            <a:r>
              <a:rPr lang="nl-BE" dirty="0">
                <a:solidFill>
                  <a:srgbClr val="00B050"/>
                </a:solidFill>
              </a:rPr>
              <a:t> leerjaar 2025</a:t>
            </a:r>
          </a:p>
        </p:txBody>
      </p:sp>
    </p:spTree>
    <p:extLst>
      <p:ext uri="{BB962C8B-B14F-4D97-AF65-F5344CB8AC3E}">
        <p14:creationId xmlns:p14="http://schemas.microsoft.com/office/powerpoint/2010/main" val="157983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CBBAAB8-EF60-E36E-87E2-90166FD5A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23" y="571500"/>
            <a:ext cx="7620000" cy="5715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DF28C41-3FDB-80B6-F582-A38F9051D22E}"/>
              </a:ext>
            </a:extLst>
          </p:cNvPr>
          <p:cNvSpPr txBox="1"/>
          <p:nvPr/>
        </p:nvSpPr>
        <p:spPr>
          <a:xfrm>
            <a:off x="9458632" y="571500"/>
            <a:ext cx="24585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400" dirty="0"/>
              <a:t>Hier hebben we een pad.</a:t>
            </a:r>
          </a:p>
        </p:txBody>
      </p:sp>
    </p:spTree>
    <p:extLst>
      <p:ext uri="{BB962C8B-B14F-4D97-AF65-F5344CB8AC3E}">
        <p14:creationId xmlns:p14="http://schemas.microsoft.com/office/powerpoint/2010/main" val="1563288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04F519E6-EEB0-2C25-1D28-641564A4B59A}"/>
              </a:ext>
            </a:extLst>
          </p:cNvPr>
          <p:cNvSpPr txBox="1"/>
          <p:nvPr/>
        </p:nvSpPr>
        <p:spPr>
          <a:xfrm>
            <a:off x="5615888" y="673240"/>
            <a:ext cx="5951914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>
                <a:latin typeface="+mj-lt"/>
                <a:ea typeface="+mj-ea"/>
                <a:cs typeface="+mj-cs"/>
              </a:rPr>
              <a:t>Kijk hoe mooi de juf is</a:t>
            </a:r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3A45DF7-D75E-F305-8CE7-396EE81593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410" r="22742" b="1"/>
          <a:stretch>
            <a:fillRect/>
          </a:stretch>
        </p:blipFill>
        <p:spPr>
          <a:xfrm>
            <a:off x="-4" y="10"/>
            <a:ext cx="4654291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18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C224438A-5D0C-A583-DAF9-3CFFFB75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18" y="967702"/>
            <a:ext cx="7620000" cy="57150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143CDC59-E110-EA9A-09FA-123875CB3152}"/>
              </a:ext>
            </a:extLst>
          </p:cNvPr>
          <p:cNvSpPr txBox="1"/>
          <p:nvPr/>
        </p:nvSpPr>
        <p:spPr>
          <a:xfrm>
            <a:off x="7854844" y="2721114"/>
            <a:ext cx="43371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/>
              <a:t>Bedankt om te kijken. </a:t>
            </a:r>
          </a:p>
          <a:p>
            <a:r>
              <a:rPr lang="nl-BE" sz="3200" dirty="0"/>
              <a:t>Spijtig genoeg zijn de bosklassen voorbij…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37049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6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64" name="Picture 48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6FFB419-4232-2EC9-9ACF-B23B51D037D0}"/>
              </a:ext>
            </a:extLst>
          </p:cNvPr>
          <p:cNvSpPr txBox="1"/>
          <p:nvPr/>
        </p:nvSpPr>
        <p:spPr>
          <a:xfrm>
            <a:off x="8637035" y="820381"/>
            <a:ext cx="3031524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cap="all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Een</a:t>
            </a:r>
            <a:r>
              <a:rPr lang="en-US" sz="3000" cap="all" dirty="0">
                <a:latin typeface="+mj-lt"/>
                <a:ea typeface="+mj-ea"/>
                <a:cs typeface="+mj-cs"/>
              </a:rPr>
              <a:t> </a:t>
            </a:r>
            <a:r>
              <a:rPr lang="en-US" sz="3000" cap="all" dirty="0" err="1">
                <a:solidFill>
                  <a:srgbClr val="7030A0"/>
                </a:solidFill>
                <a:latin typeface="+mj-lt"/>
                <a:ea typeface="+mj-ea"/>
                <a:cs typeface="+mj-cs"/>
              </a:rPr>
              <a:t>zoektocht</a:t>
            </a:r>
            <a:r>
              <a:rPr lang="en-US" sz="3000" cap="all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 is </a:t>
            </a:r>
            <a:r>
              <a:rPr lang="en-US" sz="3000" cap="all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leuk</a:t>
            </a:r>
            <a:r>
              <a:rPr lang="en-US" sz="3000" cap="all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en de </a:t>
            </a:r>
            <a:r>
              <a:rPr lang="en-US" sz="3000" cap="all" dirty="0" err="1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prijs</a:t>
            </a:r>
            <a:r>
              <a:rPr lang="en-US" sz="3000" cap="all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was heel </a:t>
            </a:r>
            <a:r>
              <a:rPr lang="en-US" sz="3000" cap="all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leuk</a:t>
            </a:r>
            <a:r>
              <a:rPr lang="en-US" sz="3000" cap="all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want we </a:t>
            </a:r>
            <a:r>
              <a:rPr lang="en-US" sz="3000" cap="all" dirty="0" err="1">
                <a:solidFill>
                  <a:srgbClr val="92D050"/>
                </a:solidFill>
                <a:latin typeface="+mj-lt"/>
                <a:ea typeface="+mj-ea"/>
                <a:cs typeface="+mj-cs"/>
              </a:rPr>
              <a:t>mochten</a:t>
            </a:r>
            <a:r>
              <a:rPr lang="en-US" sz="3000" cap="all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30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juf</a:t>
            </a:r>
            <a:r>
              <a:rPr lang="en-US" sz="30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000" cap="all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schminken</a:t>
            </a:r>
            <a:endParaRPr lang="en-US" sz="3000" cap="all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5" name="Rectangle 50">
            <a:extLst>
              <a:ext uri="{FF2B5EF4-FFF2-40B4-BE49-F238E27FC236}">
                <a16:creationId xmlns:a16="http://schemas.microsoft.com/office/drawing/2014/main" id="{2DF2D01C-5CF9-4B15-A892-30697AEC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52">
            <a:extLst>
              <a:ext uri="{FF2B5EF4-FFF2-40B4-BE49-F238E27FC236}">
                <a16:creationId xmlns:a16="http://schemas.microsoft.com/office/drawing/2014/main" id="{777058AA-32F4-4742-B1B0-88DB21689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12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BCCD5D7-25F1-EBF1-0AC7-6EC27306F5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9956" r="-4" b="-4"/>
          <a:stretch>
            <a:fillRect/>
          </a:stretch>
        </p:blipFill>
        <p:spPr>
          <a:xfrm>
            <a:off x="471999" y="488844"/>
            <a:ext cx="3763204" cy="3526040"/>
          </a:xfrm>
          <a:prstGeom prst="rect">
            <a:avLst/>
          </a:prstGeom>
        </p:spPr>
      </p:pic>
      <p:sp>
        <p:nvSpPr>
          <p:cNvPr id="67" name="Round Single Corner Rectangle 17">
            <a:extLst>
              <a:ext uri="{FF2B5EF4-FFF2-40B4-BE49-F238E27FC236}">
                <a16:creationId xmlns:a16="http://schemas.microsoft.com/office/drawing/2014/main" id="{7DC42F66-81D5-4D45-9058-31DB09162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1832" y="488845"/>
            <a:ext cx="1948749" cy="200888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 Single Corner Rectangle 16">
            <a:extLst>
              <a:ext uri="{FF2B5EF4-FFF2-40B4-BE49-F238E27FC236}">
                <a16:creationId xmlns:a16="http://schemas.microsoft.com/office/drawing/2014/main" id="{24021E8D-5E17-4D2F-8DD8-CB5950195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17950" y="4158358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978779-23CC-19DA-E6B5-4727E367EC8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0928" r="17257" b="-1"/>
          <a:stretch>
            <a:fillRect/>
          </a:stretch>
        </p:blipFill>
        <p:spPr>
          <a:xfrm>
            <a:off x="4401832" y="2669286"/>
            <a:ext cx="3060318" cy="370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96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FC05EDB7-3675-DBB7-B165-7B076A8D1D47}"/>
              </a:ext>
            </a:extLst>
          </p:cNvPr>
          <p:cNvSpPr txBox="1"/>
          <p:nvPr/>
        </p:nvSpPr>
        <p:spPr>
          <a:xfrm>
            <a:off x="7961243" y="720725"/>
            <a:ext cx="3031524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Free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podium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EC23196-C9DB-DDCB-0473-01AABC08F4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091" r="11670"/>
          <a:stretch>
            <a:fillRect/>
          </a:stretch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0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40B49E-0AAE-4F83-8B0A-EB7C41036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94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1">
            <a:extLst>
              <a:ext uri="{FF2B5EF4-FFF2-40B4-BE49-F238E27FC236}">
                <a16:creationId xmlns:a16="http://schemas.microsoft.com/office/drawing/2014/main" id="{52009DA8-640E-4004-AA63-72884752D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B221619-655C-DDDA-A11D-874BAF04C7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530" y="571500"/>
            <a:ext cx="6815328" cy="5111496"/>
          </a:xfrm>
          <a:prstGeom prst="rect">
            <a:avLst/>
          </a:prstGeom>
          <a:ln w="31750" cap="sq">
            <a:noFill/>
            <a:miter lim="800000"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FB241A6-9F22-2B41-AAAB-492581465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984" y="571500"/>
            <a:ext cx="4362136" cy="571500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1F0FE8D3-C985-4198-F115-DE424CF1825C}"/>
              </a:ext>
            </a:extLst>
          </p:cNvPr>
          <p:cNvSpPr txBox="1"/>
          <p:nvPr/>
        </p:nvSpPr>
        <p:spPr>
          <a:xfrm>
            <a:off x="899410" y="4736892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/>
              <a:t>ss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40C3DF-5098-001C-CFB7-E73650A894D0}"/>
              </a:ext>
            </a:extLst>
          </p:cNvPr>
          <p:cNvSpPr txBox="1"/>
          <p:nvPr/>
        </p:nvSpPr>
        <p:spPr>
          <a:xfrm>
            <a:off x="899410" y="4736892"/>
            <a:ext cx="6287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dirty="0">
                <a:solidFill>
                  <a:schemeClr val="accent3">
                    <a:lumMod val="50000"/>
                  </a:schemeClr>
                </a:solidFill>
              </a:rPr>
              <a:t>Spelletjes </a:t>
            </a:r>
            <a:r>
              <a:rPr lang="nl-BE" sz="3600" dirty="0" err="1">
                <a:solidFill>
                  <a:schemeClr val="accent3">
                    <a:lumMod val="50000"/>
                  </a:schemeClr>
                </a:solidFill>
              </a:rPr>
              <a:t>spelen</a:t>
            </a:r>
            <a:r>
              <a:rPr lang="nl-BE" sz="3600" dirty="0" err="1"/>
              <a:t>et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2207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C3BBC63-DC19-41B8-AB81-E30CC21AEB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87CAEF2-F22C-4F37-B4E4-C70558C0B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B0A3BD4-0CD6-CB12-EC0E-5BB15503AF13}"/>
              </a:ext>
            </a:extLst>
          </p:cNvPr>
          <p:cNvSpPr txBox="1"/>
          <p:nvPr/>
        </p:nvSpPr>
        <p:spPr>
          <a:xfrm>
            <a:off x="8536277" y="673240"/>
            <a:ext cx="3031524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Lekker </a:t>
            </a:r>
            <a:r>
              <a:rPr lang="en-US" sz="4800" cap="all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smullen</a:t>
            </a:r>
            <a:endParaRPr lang="en-US" sz="4800" cap="all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F2D01C-5CF9-4B15-A892-30697AEC3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77058AA-32F4-4742-B1B0-88DB21689F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9612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Afbeelding 1" descr="Afbeelding met schermopname, zwart, duisternis, raam&#10;&#10;Door AI gegenereerde inhoud is mogelijk onjuist.">
            <a:extLst>
              <a:ext uri="{FF2B5EF4-FFF2-40B4-BE49-F238E27FC236}">
                <a16:creationId xmlns:a16="http://schemas.microsoft.com/office/drawing/2014/main" id="{3F1C3B54-F2BF-B3F7-3464-95A573486A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8978" r="10974" b="-4"/>
          <a:stretch>
            <a:fillRect/>
          </a:stretch>
        </p:blipFill>
        <p:spPr>
          <a:xfrm>
            <a:off x="471999" y="488844"/>
            <a:ext cx="3763204" cy="3526040"/>
          </a:xfrm>
          <a:prstGeom prst="rect">
            <a:avLst/>
          </a:prstGeom>
        </p:spPr>
      </p:pic>
      <p:sp>
        <p:nvSpPr>
          <p:cNvPr id="21" name="Round Single Corner Rectangle 17">
            <a:extLst>
              <a:ext uri="{FF2B5EF4-FFF2-40B4-BE49-F238E27FC236}">
                <a16:creationId xmlns:a16="http://schemas.microsoft.com/office/drawing/2014/main" id="{7DC42F66-81D5-4D45-9058-31DB09162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1832" y="488845"/>
            <a:ext cx="1948749" cy="2008888"/>
          </a:xfrm>
          <a:prstGeom prst="round1Rect">
            <a:avLst>
              <a:gd name="adj" fmla="val 11295"/>
            </a:avLst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 Single Corner Rectangle 16">
            <a:extLst>
              <a:ext uri="{FF2B5EF4-FFF2-40B4-BE49-F238E27FC236}">
                <a16:creationId xmlns:a16="http://schemas.microsoft.com/office/drawing/2014/main" id="{24021E8D-5E17-4D2F-8DD8-CB5950195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817950" y="4158358"/>
            <a:ext cx="2417253" cy="1840846"/>
          </a:xfrm>
          <a:prstGeom prst="round1Rect">
            <a:avLst>
              <a:gd name="adj" fmla="val 11295"/>
            </a:avLst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 descr="Afbeelding met persoon, Menselijk gezicht, kleding, peuter&#10;&#10;Door AI gegenereerde inhoud is mogelijk onjuist.">
            <a:extLst>
              <a:ext uri="{FF2B5EF4-FFF2-40B4-BE49-F238E27FC236}">
                <a16:creationId xmlns:a16="http://schemas.microsoft.com/office/drawing/2014/main" id="{DB84F8C9-3B5F-BC6B-E2AA-C64C5A54F34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556" r="29565" b="-4"/>
          <a:stretch>
            <a:fillRect/>
          </a:stretch>
        </p:blipFill>
        <p:spPr>
          <a:xfrm>
            <a:off x="4401832" y="2669286"/>
            <a:ext cx="3060318" cy="370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45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10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01CD85C-61C5-865A-E0AC-8C33825BF142}"/>
              </a:ext>
            </a:extLst>
          </p:cNvPr>
          <p:cNvSpPr txBox="1"/>
          <p:nvPr/>
        </p:nvSpPr>
        <p:spPr>
          <a:xfrm>
            <a:off x="685800" y="2821774"/>
            <a:ext cx="3687417" cy="3148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6600" dirty="0">
                <a:solidFill>
                  <a:srgbClr val="00B0F0"/>
                </a:solidFill>
              </a:rPr>
              <a:t>Kubb is </a:t>
            </a:r>
            <a:r>
              <a:rPr lang="en-US" sz="6600" dirty="0" err="1">
                <a:solidFill>
                  <a:srgbClr val="00B0F0"/>
                </a:solidFill>
              </a:rPr>
              <a:t>leuk</a:t>
            </a:r>
            <a:endParaRPr lang="en-US" sz="6600" dirty="0">
              <a:solidFill>
                <a:srgbClr val="00B0F0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6372DB0-B892-124A-30F0-8E074A9FF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75" y="1080500"/>
            <a:ext cx="6269058" cy="469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645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FADFB3-3D44-49A8-AE3B-A87C61607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 useBgFill="1">
        <p:nvSpPr>
          <p:cNvPr id="23" name="Rounded Rectangle 14">
            <a:extLst>
              <a:ext uri="{FF2B5EF4-FFF2-40B4-BE49-F238E27FC236}">
                <a16:creationId xmlns:a16="http://schemas.microsoft.com/office/drawing/2014/main" id="{1FDFF85F-F105-40D5-9793-90419158C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0"/>
            <a:ext cx="7555992" cy="6858000"/>
          </a:xfrm>
          <a:prstGeom prst="roundRect">
            <a:avLst>
              <a:gd name="adj" fmla="val 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5AB47A4-BA8C-4250-88BD-D49C68C5F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6C8958D-EB99-414F-B735-863B67BB1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0"/>
            <a:ext cx="4636008" cy="1441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9E5F3CB-7BDD-4E64-B274-CD900F08C6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75"/>
          <a:stretch/>
        </p:blipFill>
        <p:spPr>
          <a:xfrm>
            <a:off x="0" y="4375150"/>
            <a:ext cx="4636008" cy="2482850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E5346D0-00FD-667B-60FE-D11306F89CD0}"/>
              </a:ext>
            </a:extLst>
          </p:cNvPr>
          <p:cNvSpPr txBox="1"/>
          <p:nvPr/>
        </p:nvSpPr>
        <p:spPr>
          <a:xfrm>
            <a:off x="685800" y="2821774"/>
            <a:ext cx="3687417" cy="3148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</a:rPr>
              <a:t>Dansen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 is </a:t>
            </a:r>
            <a:r>
              <a:rPr lang="en-US" sz="4400" dirty="0" err="1">
                <a:solidFill>
                  <a:schemeClr val="accent4">
                    <a:lumMod val="75000"/>
                  </a:schemeClr>
                </a:solidFill>
              </a:rPr>
              <a:t>leuk</a:t>
            </a:r>
            <a:r>
              <a:rPr lang="en-US" sz="4400" dirty="0">
                <a:solidFill>
                  <a:schemeClr val="accent4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B3431859-B736-87AD-C072-5A1C24CAA5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30" r="5231" b="1"/>
          <a:stretch>
            <a:fillRect/>
          </a:stretch>
        </p:blipFill>
        <p:spPr>
          <a:xfrm>
            <a:off x="5279475" y="803470"/>
            <a:ext cx="6269058" cy="525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24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A37B89B-2CA6-D610-CCF1-F4494C8AE7E7}"/>
              </a:ext>
            </a:extLst>
          </p:cNvPr>
          <p:cNvSpPr txBox="1"/>
          <p:nvPr/>
        </p:nvSpPr>
        <p:spPr>
          <a:xfrm>
            <a:off x="8536277" y="673240"/>
            <a:ext cx="3031524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 err="1">
                <a:latin typeface="+mj-lt"/>
                <a:ea typeface="+mj-ea"/>
                <a:cs typeface="+mj-cs"/>
              </a:rPr>
              <a:t>Spijtig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genoeg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moeten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we al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gaan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slapen</a:t>
            </a:r>
            <a:endParaRPr lang="en-US" sz="48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DAA3DB7F-0009-770B-241A-6028D6419CC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616" r="3145"/>
          <a:stretch>
            <a:fillRect/>
          </a:stretch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77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F06750-78FE-4472-8DA5-14CF3336F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42A015-0A07-98C7-1368-F6B393340B94}"/>
              </a:ext>
            </a:extLst>
          </p:cNvPr>
          <p:cNvSpPr txBox="1"/>
          <p:nvPr/>
        </p:nvSpPr>
        <p:spPr>
          <a:xfrm>
            <a:off x="8536277" y="673240"/>
            <a:ext cx="3173942" cy="3446373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cap="all" dirty="0">
                <a:latin typeface="+mj-lt"/>
                <a:ea typeface="+mj-ea"/>
                <a:cs typeface="+mj-cs"/>
              </a:rPr>
              <a:t>Hier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nog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een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paar</a:t>
            </a:r>
            <a:r>
              <a:rPr lang="en-US" sz="4800" cap="all" dirty="0">
                <a:latin typeface="+mj-lt"/>
                <a:ea typeface="+mj-ea"/>
                <a:cs typeface="+mj-cs"/>
              </a:rPr>
              <a:t> </a:t>
            </a:r>
            <a:r>
              <a:rPr lang="en-US" sz="4800" cap="all" dirty="0" err="1">
                <a:latin typeface="+mj-lt"/>
                <a:ea typeface="+mj-ea"/>
                <a:cs typeface="+mj-cs"/>
              </a:rPr>
              <a:t>jongens</a:t>
            </a:r>
            <a:endParaRPr lang="en-US" sz="4800" cap="all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19798E30-02E0-889E-6200-3AE45C659D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11" r="10450"/>
          <a:stretch>
            <a:fillRect/>
          </a:stretch>
        </p:blipFill>
        <p:spPr>
          <a:xfrm>
            <a:off x="2405" y="10"/>
            <a:ext cx="7794245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DFFD9D3-0E77-42C3-B89D-A987E7760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C48F185-A6F4-40C2-A466-5CB3F23F2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96651" y="0"/>
            <a:ext cx="1645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2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ondensspo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0AF28097EFCB44B72D5DB34BE779FC" ma:contentTypeVersion="1" ma:contentTypeDescription="Een nieuw document maken." ma:contentTypeScope="" ma:versionID="5bab3f3d871a45f88c54151f4fb60758">
  <xsd:schema xmlns:xsd="http://www.w3.org/2001/XMLSchema" xmlns:xs="http://www.w3.org/2001/XMLSchema" xmlns:p="http://schemas.microsoft.com/office/2006/metadata/properties" xmlns:ns3="ab9a0045-f4e2-4631-9078-e51cb7bd1a41" targetNamespace="http://schemas.microsoft.com/office/2006/metadata/properties" ma:root="true" ma:fieldsID="0f6ff174b688e485cfbab0ec72bed9ac" ns3:_="">
    <xsd:import namespace="ab9a0045-f4e2-4631-9078-e51cb7bd1a41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9a0045-f4e2-4631-9078-e51cb7bd1a41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2FB7D0-8D2A-40F9-90D6-0DEDBBDD9B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9a0045-f4e2-4631-9078-e51cb7bd1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04EE9B-061A-4F85-B5BF-A94D952B5E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FD51FB-FA9E-44F6-98EB-97EC6924F02F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ab9a0045-f4e2-4631-9078-e51cb7bd1a41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TM04033937[[fn=Condensspoor]]</Template>
  <TotalTime>1</TotalTime>
  <Words>73</Words>
  <Application>Microsoft Office PowerPoint</Application>
  <PresentationFormat>Breedbeeld</PresentationFormat>
  <Paragraphs>15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Aptos</vt:lpstr>
      <vt:lpstr>Arial</vt:lpstr>
      <vt:lpstr>Century Gothic</vt:lpstr>
      <vt:lpstr>Condensspoor</vt:lpstr>
      <vt:lpstr>Bosklassen zijn heel leuk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Valena Logiest</dc:creator>
  <cp:lastModifiedBy>Katrien Verbruggen</cp:lastModifiedBy>
  <cp:revision>3</cp:revision>
  <dcterms:created xsi:type="dcterms:W3CDTF">2025-09-26T12:32:50Z</dcterms:created>
  <dcterms:modified xsi:type="dcterms:W3CDTF">2025-09-30T15:12:38Z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0x010100750AF28097EFCB44B72D5DB34BE779FC</vt:lpwstr>
  </property>
</Properties>
</file>