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2BE844-9110-4A67-831E-60FC89D9FC79}" v="16" dt="2026-04-23T11:49:59.6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svg"/><Relationship Id="rId1"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svg"/><Relationship Id="rId1"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9DED18-2D80-4C6B-AE41-2ECDE9EC598A}" type="doc">
      <dgm:prSet loTypeId="urn:microsoft.com/office/officeart/2018/5/layout/IconCircleLabelList" loCatId="icon" qsTypeId="urn:microsoft.com/office/officeart/2005/8/quickstyle/simple1" qsCatId="simple" csTypeId="urn:microsoft.com/office/officeart/2018/5/colors/Iconchunking_neutralbg_accent3_2" csCatId="accent3" phldr="1"/>
      <dgm:spPr/>
      <dgm:t>
        <a:bodyPr/>
        <a:lstStyle/>
        <a:p>
          <a:endParaRPr lang="en-US"/>
        </a:p>
      </dgm:t>
    </dgm:pt>
    <dgm:pt modelId="{5FF41C9F-AD61-4395-9F16-80276DFCBF4D}">
      <dgm:prSet custT="1"/>
      <dgm:spPr/>
      <dgm:t>
        <a:bodyPr/>
        <a:lstStyle/>
        <a:p>
          <a:pPr>
            <a:defRPr cap="all"/>
          </a:pPr>
          <a:r>
            <a:rPr lang="nl-BE" sz="1400" b="1" dirty="0"/>
            <a:t>Vroeger wilden de mannen van het dorp een nieuwe weg leggen met kasseien (stenen). Ze wilden dat de stenen héél goed vastzaten.</a:t>
          </a:r>
          <a:endParaRPr lang="en-US" sz="1400" b="1" dirty="0"/>
        </a:p>
      </dgm:t>
    </dgm:pt>
    <dgm:pt modelId="{26BB1A61-84B2-4DC6-9CD5-A72E42CCE099}" type="parTrans" cxnId="{BA8CBC41-CB8B-44AF-B4AD-488C2D8B2D1B}">
      <dgm:prSet/>
      <dgm:spPr/>
      <dgm:t>
        <a:bodyPr/>
        <a:lstStyle/>
        <a:p>
          <a:endParaRPr lang="en-US"/>
        </a:p>
      </dgm:t>
    </dgm:pt>
    <dgm:pt modelId="{20259463-A3EE-4A71-A789-0F9A79942943}" type="sibTrans" cxnId="{BA8CBC41-CB8B-44AF-B4AD-488C2D8B2D1B}">
      <dgm:prSet/>
      <dgm:spPr/>
      <dgm:t>
        <a:bodyPr/>
        <a:lstStyle/>
        <a:p>
          <a:endParaRPr lang="en-US"/>
        </a:p>
      </dgm:t>
    </dgm:pt>
    <dgm:pt modelId="{665F6D73-4DD8-4F7D-9304-1D6AE62743FF}">
      <dgm:prSet custT="1"/>
      <dgm:spPr/>
      <dgm:t>
        <a:bodyPr/>
        <a:lstStyle/>
        <a:p>
          <a:pPr>
            <a:defRPr cap="all"/>
          </a:pPr>
          <a:r>
            <a:rPr lang="nl-BE" sz="1200" b="1" dirty="0"/>
            <a:t>In plaats van voorzichtig te zijn, pakten ze zware houten hamers en begonnen ze als gekken op de stenen te slaan. Ze stampten en klopten zo hard, dat de kasseien helemaal in de modder verdwenen</a:t>
          </a:r>
          <a:r>
            <a:rPr lang="nl-BE" sz="1200" dirty="0"/>
            <a:t>!</a:t>
          </a:r>
          <a:endParaRPr lang="en-US" sz="1200" dirty="0"/>
        </a:p>
      </dgm:t>
    </dgm:pt>
    <dgm:pt modelId="{71E7FA62-1014-430C-BC20-EF39E432AA7F}" type="parTrans" cxnId="{1C0CEDB0-5FC4-425F-A69D-F7CB15C2F3B3}">
      <dgm:prSet/>
      <dgm:spPr/>
      <dgm:t>
        <a:bodyPr/>
        <a:lstStyle/>
        <a:p>
          <a:endParaRPr lang="en-US"/>
        </a:p>
      </dgm:t>
    </dgm:pt>
    <dgm:pt modelId="{73248DE8-9E24-465B-A6F8-23155E83B3FE}" type="sibTrans" cxnId="{1C0CEDB0-5FC4-425F-A69D-F7CB15C2F3B3}">
      <dgm:prSet/>
      <dgm:spPr/>
      <dgm:t>
        <a:bodyPr/>
        <a:lstStyle/>
        <a:p>
          <a:endParaRPr lang="en-US"/>
        </a:p>
      </dgm:t>
    </dgm:pt>
    <dgm:pt modelId="{972BADA9-8BC7-4CEA-A1C1-934070E1CFAE}">
      <dgm:prSet custT="1"/>
      <dgm:spPr/>
      <dgm:t>
        <a:bodyPr/>
        <a:lstStyle/>
        <a:p>
          <a:pPr>
            <a:defRPr cap="all"/>
          </a:pPr>
          <a:r>
            <a:rPr lang="nl-BE" sz="1400" b="1" dirty="0"/>
            <a:t>De buren lachten hen uit en riepen: "Kijk die dwaze kasseistampers eens!" Sindsdien is het de grappige bijnaam van de inwoners, en ze hebben er nu zelfs een standbeeld en een reus van</a:t>
          </a:r>
          <a:r>
            <a:rPr lang="nl-BE" sz="1200" b="1" dirty="0"/>
            <a:t>.</a:t>
          </a:r>
          <a:endParaRPr lang="en-US" sz="1200" b="1" dirty="0"/>
        </a:p>
      </dgm:t>
    </dgm:pt>
    <dgm:pt modelId="{E2BAF3EE-54C9-40B5-9600-413AC2F5E633}" type="parTrans" cxnId="{E275E0D1-E63C-4A51-B528-387609B6231B}">
      <dgm:prSet/>
      <dgm:spPr/>
      <dgm:t>
        <a:bodyPr/>
        <a:lstStyle/>
        <a:p>
          <a:endParaRPr lang="en-US"/>
        </a:p>
      </dgm:t>
    </dgm:pt>
    <dgm:pt modelId="{4AEBB470-6FC9-4341-A516-8D05BC68C235}" type="sibTrans" cxnId="{E275E0D1-E63C-4A51-B528-387609B6231B}">
      <dgm:prSet/>
      <dgm:spPr/>
      <dgm:t>
        <a:bodyPr/>
        <a:lstStyle/>
        <a:p>
          <a:endParaRPr lang="en-US"/>
        </a:p>
      </dgm:t>
    </dgm:pt>
    <dgm:pt modelId="{69C74C91-0398-4BC6-B5CB-855771A5AF60}" type="pres">
      <dgm:prSet presAssocID="{1A9DED18-2D80-4C6B-AE41-2ECDE9EC598A}" presName="root" presStyleCnt="0">
        <dgm:presLayoutVars>
          <dgm:dir/>
          <dgm:resizeHandles val="exact"/>
        </dgm:presLayoutVars>
      </dgm:prSet>
      <dgm:spPr/>
    </dgm:pt>
    <dgm:pt modelId="{A0AA38B9-C67F-4971-A71B-14183629824C}" type="pres">
      <dgm:prSet presAssocID="{5FF41C9F-AD61-4395-9F16-80276DFCBF4D}" presName="compNode" presStyleCnt="0"/>
      <dgm:spPr/>
    </dgm:pt>
    <dgm:pt modelId="{F1ACB4CD-C6B6-4102-A6A5-19FCF5AFBCB8}" type="pres">
      <dgm:prSet presAssocID="{5FF41C9F-AD61-4395-9F16-80276DFCBF4D}" presName="iconBgRect" presStyleLbl="bgShp" presStyleIdx="0" presStyleCnt="3"/>
      <dgm:spPr/>
    </dgm:pt>
    <dgm:pt modelId="{196CF65B-A668-4469-8433-2D59993B51F8}" type="pres">
      <dgm:prSet presAssocID="{5FF41C9F-AD61-4395-9F16-80276DFCBF4D}"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Canyon scene"/>
        </a:ext>
      </dgm:extLst>
    </dgm:pt>
    <dgm:pt modelId="{5F2E8AB2-30AC-43DC-BC20-858C65FBE271}" type="pres">
      <dgm:prSet presAssocID="{5FF41C9F-AD61-4395-9F16-80276DFCBF4D}" presName="spaceRect" presStyleCnt="0"/>
      <dgm:spPr/>
    </dgm:pt>
    <dgm:pt modelId="{0731138B-1EE4-4D6B-9948-BD0D21AC0031}" type="pres">
      <dgm:prSet presAssocID="{5FF41C9F-AD61-4395-9F16-80276DFCBF4D}" presName="textRect" presStyleLbl="revTx" presStyleIdx="0" presStyleCnt="3">
        <dgm:presLayoutVars>
          <dgm:chMax val="1"/>
          <dgm:chPref val="1"/>
        </dgm:presLayoutVars>
      </dgm:prSet>
      <dgm:spPr/>
    </dgm:pt>
    <dgm:pt modelId="{10282E31-09FD-49BD-9B88-079F237597A6}" type="pres">
      <dgm:prSet presAssocID="{20259463-A3EE-4A71-A789-0F9A79942943}" presName="sibTrans" presStyleCnt="0"/>
      <dgm:spPr/>
    </dgm:pt>
    <dgm:pt modelId="{4AC7B081-A92F-44BD-A66A-E2548F0553FE}" type="pres">
      <dgm:prSet presAssocID="{665F6D73-4DD8-4F7D-9304-1D6AE62743FF}" presName="compNode" presStyleCnt="0"/>
      <dgm:spPr/>
    </dgm:pt>
    <dgm:pt modelId="{22E6C612-5CEC-4A53-BE32-B71556C7577B}" type="pres">
      <dgm:prSet presAssocID="{665F6D73-4DD8-4F7D-9304-1D6AE62743FF}" presName="iconBgRect" presStyleLbl="bgShp" presStyleIdx="1" presStyleCnt="3"/>
      <dgm:spPr/>
    </dgm:pt>
    <dgm:pt modelId="{8A210201-B864-4F11-A398-607B97CE000B}" type="pres">
      <dgm:prSet presAssocID="{665F6D73-4DD8-4F7D-9304-1D6AE62743FF}"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dozer"/>
        </a:ext>
      </dgm:extLst>
    </dgm:pt>
    <dgm:pt modelId="{26632ED0-5570-4158-9B2F-2B1360651124}" type="pres">
      <dgm:prSet presAssocID="{665F6D73-4DD8-4F7D-9304-1D6AE62743FF}" presName="spaceRect" presStyleCnt="0"/>
      <dgm:spPr/>
    </dgm:pt>
    <dgm:pt modelId="{CF0CBF6E-F55F-46CE-8E6D-E567B1406F31}" type="pres">
      <dgm:prSet presAssocID="{665F6D73-4DD8-4F7D-9304-1D6AE62743FF}" presName="textRect" presStyleLbl="revTx" presStyleIdx="1" presStyleCnt="3">
        <dgm:presLayoutVars>
          <dgm:chMax val="1"/>
          <dgm:chPref val="1"/>
        </dgm:presLayoutVars>
      </dgm:prSet>
      <dgm:spPr/>
    </dgm:pt>
    <dgm:pt modelId="{5ADC17E7-E835-43AA-A60A-0C1817354AD6}" type="pres">
      <dgm:prSet presAssocID="{73248DE8-9E24-465B-A6F8-23155E83B3FE}" presName="sibTrans" presStyleCnt="0"/>
      <dgm:spPr/>
    </dgm:pt>
    <dgm:pt modelId="{7B468BE5-25D6-405F-8064-72C48601AFB9}" type="pres">
      <dgm:prSet presAssocID="{972BADA9-8BC7-4CEA-A1C1-934070E1CFAE}" presName="compNode" presStyleCnt="0"/>
      <dgm:spPr/>
    </dgm:pt>
    <dgm:pt modelId="{4956EC8B-9DB3-48B3-88B0-1D21CD9A9F6A}" type="pres">
      <dgm:prSet presAssocID="{972BADA9-8BC7-4CEA-A1C1-934070E1CFAE}" presName="iconBgRect" presStyleLbl="bgShp" presStyleIdx="2" presStyleCnt="3"/>
      <dgm:spPr/>
    </dgm:pt>
    <dgm:pt modelId="{BF758F63-2210-488C-AE89-4F9AEBABA419}" type="pres">
      <dgm:prSet presAssocID="{972BADA9-8BC7-4CEA-A1C1-934070E1CFAE}"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Sprinkhaan"/>
        </a:ext>
      </dgm:extLst>
    </dgm:pt>
    <dgm:pt modelId="{A9468C86-DA64-452A-945B-EF0AB0536B3D}" type="pres">
      <dgm:prSet presAssocID="{972BADA9-8BC7-4CEA-A1C1-934070E1CFAE}" presName="spaceRect" presStyleCnt="0"/>
      <dgm:spPr/>
    </dgm:pt>
    <dgm:pt modelId="{89257A9A-C0BD-44C1-A15E-10E2E09649D1}" type="pres">
      <dgm:prSet presAssocID="{972BADA9-8BC7-4CEA-A1C1-934070E1CFAE}" presName="textRect" presStyleLbl="revTx" presStyleIdx="2" presStyleCnt="3">
        <dgm:presLayoutVars>
          <dgm:chMax val="1"/>
          <dgm:chPref val="1"/>
        </dgm:presLayoutVars>
      </dgm:prSet>
      <dgm:spPr/>
    </dgm:pt>
  </dgm:ptLst>
  <dgm:cxnLst>
    <dgm:cxn modelId="{BA8CBC41-CB8B-44AF-B4AD-488C2D8B2D1B}" srcId="{1A9DED18-2D80-4C6B-AE41-2ECDE9EC598A}" destId="{5FF41C9F-AD61-4395-9F16-80276DFCBF4D}" srcOrd="0" destOrd="0" parTransId="{26BB1A61-84B2-4DC6-9CD5-A72E42CCE099}" sibTransId="{20259463-A3EE-4A71-A789-0F9A79942943}"/>
    <dgm:cxn modelId="{EB1ABE63-5130-4214-BE30-EC0C0E49F9FB}" type="presOf" srcId="{5FF41C9F-AD61-4395-9F16-80276DFCBF4D}" destId="{0731138B-1EE4-4D6B-9948-BD0D21AC0031}" srcOrd="0" destOrd="0" presId="urn:microsoft.com/office/officeart/2018/5/layout/IconCircleLabelList"/>
    <dgm:cxn modelId="{BF0B696E-4C5F-4302-B59A-BD763CC473C9}" type="presOf" srcId="{1A9DED18-2D80-4C6B-AE41-2ECDE9EC598A}" destId="{69C74C91-0398-4BC6-B5CB-855771A5AF60}" srcOrd="0" destOrd="0" presId="urn:microsoft.com/office/officeart/2018/5/layout/IconCircleLabelList"/>
    <dgm:cxn modelId="{01E57BA1-C640-4A3D-9926-7E5C1CE10FC6}" type="presOf" srcId="{972BADA9-8BC7-4CEA-A1C1-934070E1CFAE}" destId="{89257A9A-C0BD-44C1-A15E-10E2E09649D1}" srcOrd="0" destOrd="0" presId="urn:microsoft.com/office/officeart/2018/5/layout/IconCircleLabelList"/>
    <dgm:cxn modelId="{1C0CEDB0-5FC4-425F-A69D-F7CB15C2F3B3}" srcId="{1A9DED18-2D80-4C6B-AE41-2ECDE9EC598A}" destId="{665F6D73-4DD8-4F7D-9304-1D6AE62743FF}" srcOrd="1" destOrd="0" parTransId="{71E7FA62-1014-430C-BC20-EF39E432AA7F}" sibTransId="{73248DE8-9E24-465B-A6F8-23155E83B3FE}"/>
    <dgm:cxn modelId="{278874B7-1B25-4594-AE30-01D6629248A6}" type="presOf" srcId="{665F6D73-4DD8-4F7D-9304-1D6AE62743FF}" destId="{CF0CBF6E-F55F-46CE-8E6D-E567B1406F31}" srcOrd="0" destOrd="0" presId="urn:microsoft.com/office/officeart/2018/5/layout/IconCircleLabelList"/>
    <dgm:cxn modelId="{E275E0D1-E63C-4A51-B528-387609B6231B}" srcId="{1A9DED18-2D80-4C6B-AE41-2ECDE9EC598A}" destId="{972BADA9-8BC7-4CEA-A1C1-934070E1CFAE}" srcOrd="2" destOrd="0" parTransId="{E2BAF3EE-54C9-40B5-9600-413AC2F5E633}" sibTransId="{4AEBB470-6FC9-4341-A516-8D05BC68C235}"/>
    <dgm:cxn modelId="{4DF95A35-7088-435F-87E8-7E47CC7F5A73}" type="presParOf" srcId="{69C74C91-0398-4BC6-B5CB-855771A5AF60}" destId="{A0AA38B9-C67F-4971-A71B-14183629824C}" srcOrd="0" destOrd="0" presId="urn:microsoft.com/office/officeart/2018/5/layout/IconCircleLabelList"/>
    <dgm:cxn modelId="{DEC67555-2786-42E3-B579-8F8E3C9C17E2}" type="presParOf" srcId="{A0AA38B9-C67F-4971-A71B-14183629824C}" destId="{F1ACB4CD-C6B6-4102-A6A5-19FCF5AFBCB8}" srcOrd="0" destOrd="0" presId="urn:microsoft.com/office/officeart/2018/5/layout/IconCircleLabelList"/>
    <dgm:cxn modelId="{9B65B01D-70B7-48CD-9450-C8C9A4050631}" type="presParOf" srcId="{A0AA38B9-C67F-4971-A71B-14183629824C}" destId="{196CF65B-A668-4469-8433-2D59993B51F8}" srcOrd="1" destOrd="0" presId="urn:microsoft.com/office/officeart/2018/5/layout/IconCircleLabelList"/>
    <dgm:cxn modelId="{CF05E637-6FA7-4597-B71F-5D34C2BD197F}" type="presParOf" srcId="{A0AA38B9-C67F-4971-A71B-14183629824C}" destId="{5F2E8AB2-30AC-43DC-BC20-858C65FBE271}" srcOrd="2" destOrd="0" presId="urn:microsoft.com/office/officeart/2018/5/layout/IconCircleLabelList"/>
    <dgm:cxn modelId="{54BF1F8B-4134-4C1D-A969-BFBB520474F7}" type="presParOf" srcId="{A0AA38B9-C67F-4971-A71B-14183629824C}" destId="{0731138B-1EE4-4D6B-9948-BD0D21AC0031}" srcOrd="3" destOrd="0" presId="urn:microsoft.com/office/officeart/2018/5/layout/IconCircleLabelList"/>
    <dgm:cxn modelId="{41286D95-1F26-4793-B13E-3570E585702C}" type="presParOf" srcId="{69C74C91-0398-4BC6-B5CB-855771A5AF60}" destId="{10282E31-09FD-49BD-9B88-079F237597A6}" srcOrd="1" destOrd="0" presId="urn:microsoft.com/office/officeart/2018/5/layout/IconCircleLabelList"/>
    <dgm:cxn modelId="{5B82A712-B690-441B-AD2C-7DDEC9F36D78}" type="presParOf" srcId="{69C74C91-0398-4BC6-B5CB-855771A5AF60}" destId="{4AC7B081-A92F-44BD-A66A-E2548F0553FE}" srcOrd="2" destOrd="0" presId="urn:microsoft.com/office/officeart/2018/5/layout/IconCircleLabelList"/>
    <dgm:cxn modelId="{412E6842-C8C9-4AE4-A0FD-1F9B40EDE94D}" type="presParOf" srcId="{4AC7B081-A92F-44BD-A66A-E2548F0553FE}" destId="{22E6C612-5CEC-4A53-BE32-B71556C7577B}" srcOrd="0" destOrd="0" presId="urn:microsoft.com/office/officeart/2018/5/layout/IconCircleLabelList"/>
    <dgm:cxn modelId="{FCAB42F2-1C63-43FB-8FDE-730F39C409D7}" type="presParOf" srcId="{4AC7B081-A92F-44BD-A66A-E2548F0553FE}" destId="{8A210201-B864-4F11-A398-607B97CE000B}" srcOrd="1" destOrd="0" presId="urn:microsoft.com/office/officeart/2018/5/layout/IconCircleLabelList"/>
    <dgm:cxn modelId="{CBB2F899-06EF-4719-B83E-100559EBE49D}" type="presParOf" srcId="{4AC7B081-A92F-44BD-A66A-E2548F0553FE}" destId="{26632ED0-5570-4158-9B2F-2B1360651124}" srcOrd="2" destOrd="0" presId="urn:microsoft.com/office/officeart/2018/5/layout/IconCircleLabelList"/>
    <dgm:cxn modelId="{F4BD2CDB-CF2A-479C-A0AC-52EBA3697C37}" type="presParOf" srcId="{4AC7B081-A92F-44BD-A66A-E2548F0553FE}" destId="{CF0CBF6E-F55F-46CE-8E6D-E567B1406F31}" srcOrd="3" destOrd="0" presId="urn:microsoft.com/office/officeart/2018/5/layout/IconCircleLabelList"/>
    <dgm:cxn modelId="{7415DAB4-1227-485F-9744-F0DCF492931D}" type="presParOf" srcId="{69C74C91-0398-4BC6-B5CB-855771A5AF60}" destId="{5ADC17E7-E835-43AA-A60A-0C1817354AD6}" srcOrd="3" destOrd="0" presId="urn:microsoft.com/office/officeart/2018/5/layout/IconCircleLabelList"/>
    <dgm:cxn modelId="{30A5B809-4819-4145-B0CC-5959C70E4488}" type="presParOf" srcId="{69C74C91-0398-4BC6-B5CB-855771A5AF60}" destId="{7B468BE5-25D6-405F-8064-72C48601AFB9}" srcOrd="4" destOrd="0" presId="urn:microsoft.com/office/officeart/2018/5/layout/IconCircleLabelList"/>
    <dgm:cxn modelId="{621AF446-3B0E-4FFD-A0F5-08E8DC1A7501}" type="presParOf" srcId="{7B468BE5-25D6-405F-8064-72C48601AFB9}" destId="{4956EC8B-9DB3-48B3-88B0-1D21CD9A9F6A}" srcOrd="0" destOrd="0" presId="urn:microsoft.com/office/officeart/2018/5/layout/IconCircleLabelList"/>
    <dgm:cxn modelId="{B95A6565-C1DA-41FA-A309-A985B8C3D37D}" type="presParOf" srcId="{7B468BE5-25D6-405F-8064-72C48601AFB9}" destId="{BF758F63-2210-488C-AE89-4F9AEBABA419}" srcOrd="1" destOrd="0" presId="urn:microsoft.com/office/officeart/2018/5/layout/IconCircleLabelList"/>
    <dgm:cxn modelId="{38D09E55-B27B-43E4-9E28-FCA0D4ACA2D7}" type="presParOf" srcId="{7B468BE5-25D6-405F-8064-72C48601AFB9}" destId="{A9468C86-DA64-452A-945B-EF0AB0536B3D}" srcOrd="2" destOrd="0" presId="urn:microsoft.com/office/officeart/2018/5/layout/IconCircleLabelList"/>
    <dgm:cxn modelId="{F5917E1F-F24A-451A-B813-0F2574DF3A78}" type="presParOf" srcId="{7B468BE5-25D6-405F-8064-72C48601AFB9}" destId="{89257A9A-C0BD-44C1-A15E-10E2E09649D1}"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ACB4CD-C6B6-4102-A6A5-19FCF5AFBCB8}">
      <dsp:nvSpPr>
        <dsp:cNvPr id="0" name=""/>
        <dsp:cNvSpPr/>
      </dsp:nvSpPr>
      <dsp:spPr>
        <a:xfrm>
          <a:off x="427150" y="27675"/>
          <a:ext cx="1091566" cy="109156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6CF65B-A668-4469-8433-2D59993B51F8}">
      <dsp:nvSpPr>
        <dsp:cNvPr id="0" name=""/>
        <dsp:cNvSpPr/>
      </dsp:nvSpPr>
      <dsp:spPr>
        <a:xfrm>
          <a:off x="659779" y="260304"/>
          <a:ext cx="626308" cy="62630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31138B-1EE4-4D6B-9948-BD0D21AC0031}">
      <dsp:nvSpPr>
        <dsp:cNvPr id="0" name=""/>
        <dsp:cNvSpPr/>
      </dsp:nvSpPr>
      <dsp:spPr>
        <a:xfrm>
          <a:off x="78207" y="1459238"/>
          <a:ext cx="1789453" cy="2647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nl-BE" sz="1400" b="1" kern="1200" dirty="0"/>
            <a:t>Vroeger wilden de mannen van het dorp een nieuwe weg leggen met kasseien (stenen). Ze wilden dat de stenen héél goed vastzaten.</a:t>
          </a:r>
          <a:endParaRPr lang="en-US" sz="1400" b="1" kern="1200" dirty="0"/>
        </a:p>
      </dsp:txBody>
      <dsp:txXfrm>
        <a:off x="78207" y="1459238"/>
        <a:ext cx="1789453" cy="2647902"/>
      </dsp:txXfrm>
    </dsp:sp>
    <dsp:sp modelId="{22E6C612-5CEC-4A53-BE32-B71556C7577B}">
      <dsp:nvSpPr>
        <dsp:cNvPr id="0" name=""/>
        <dsp:cNvSpPr/>
      </dsp:nvSpPr>
      <dsp:spPr>
        <a:xfrm>
          <a:off x="2529758" y="27675"/>
          <a:ext cx="1091566" cy="109156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210201-B864-4F11-A398-607B97CE000B}">
      <dsp:nvSpPr>
        <dsp:cNvPr id="0" name=""/>
        <dsp:cNvSpPr/>
      </dsp:nvSpPr>
      <dsp:spPr>
        <a:xfrm>
          <a:off x="2762387" y="260304"/>
          <a:ext cx="626308" cy="62630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0CBF6E-F55F-46CE-8E6D-E567B1406F31}">
      <dsp:nvSpPr>
        <dsp:cNvPr id="0" name=""/>
        <dsp:cNvSpPr/>
      </dsp:nvSpPr>
      <dsp:spPr>
        <a:xfrm>
          <a:off x="2180814" y="1459238"/>
          <a:ext cx="1789453" cy="2647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nl-BE" sz="1200" b="1" kern="1200" dirty="0"/>
            <a:t>In plaats van voorzichtig te zijn, pakten ze zware houten hamers en begonnen ze als gekken op de stenen te slaan. Ze stampten en klopten zo hard, dat de kasseien helemaal in de modder verdwenen</a:t>
          </a:r>
          <a:r>
            <a:rPr lang="nl-BE" sz="1200" kern="1200" dirty="0"/>
            <a:t>!</a:t>
          </a:r>
          <a:endParaRPr lang="en-US" sz="1200" kern="1200" dirty="0"/>
        </a:p>
      </dsp:txBody>
      <dsp:txXfrm>
        <a:off x="2180814" y="1459238"/>
        <a:ext cx="1789453" cy="2647902"/>
      </dsp:txXfrm>
    </dsp:sp>
    <dsp:sp modelId="{4956EC8B-9DB3-48B3-88B0-1D21CD9A9F6A}">
      <dsp:nvSpPr>
        <dsp:cNvPr id="0" name=""/>
        <dsp:cNvSpPr/>
      </dsp:nvSpPr>
      <dsp:spPr>
        <a:xfrm>
          <a:off x="4632365" y="27675"/>
          <a:ext cx="1091566" cy="109156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758F63-2210-488C-AE89-4F9AEBABA419}">
      <dsp:nvSpPr>
        <dsp:cNvPr id="0" name=""/>
        <dsp:cNvSpPr/>
      </dsp:nvSpPr>
      <dsp:spPr>
        <a:xfrm>
          <a:off x="4864994" y="260304"/>
          <a:ext cx="626308" cy="62630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257A9A-C0BD-44C1-A15E-10E2E09649D1}">
      <dsp:nvSpPr>
        <dsp:cNvPr id="0" name=""/>
        <dsp:cNvSpPr/>
      </dsp:nvSpPr>
      <dsp:spPr>
        <a:xfrm>
          <a:off x="4283422" y="1459238"/>
          <a:ext cx="1789453" cy="2647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nl-BE" sz="1400" b="1" kern="1200" dirty="0"/>
            <a:t>De buren lachten hen uit en riepen: "Kijk die dwaze kasseistampers eens!" Sindsdien is het de grappige bijnaam van de inwoners, en ze hebben er nu zelfs een standbeeld en een reus van</a:t>
          </a:r>
          <a:r>
            <a:rPr lang="nl-BE" sz="1200" b="1" kern="1200" dirty="0"/>
            <a:t>.</a:t>
          </a:r>
          <a:endParaRPr lang="en-US" sz="1200" b="1" kern="1200" dirty="0"/>
        </a:p>
      </dsp:txBody>
      <dsp:txXfrm>
        <a:off x="4283422" y="1459238"/>
        <a:ext cx="1789453" cy="2647902"/>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4/24/2026</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‹nr.›</a:t>
            </a:fld>
            <a:endParaRPr lang="en-US"/>
          </a:p>
        </p:txBody>
      </p:sp>
    </p:spTree>
    <p:extLst>
      <p:ext uri="{BB962C8B-B14F-4D97-AF65-F5344CB8AC3E}">
        <p14:creationId xmlns:p14="http://schemas.microsoft.com/office/powerpoint/2010/main" val="860242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C3C8B9C-477D-492A-96AD-1FC2CC997A73}" type="datetime1">
              <a:rPr lang="en-US" smtClean="0"/>
              <a:t>4/24/2026</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‹nr.›</a:t>
            </a:fld>
            <a:endParaRPr lang="en-US"/>
          </a:p>
        </p:txBody>
      </p:sp>
    </p:spTree>
    <p:extLst>
      <p:ext uri="{BB962C8B-B14F-4D97-AF65-F5344CB8AC3E}">
        <p14:creationId xmlns:p14="http://schemas.microsoft.com/office/powerpoint/2010/main" val="4136594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42D3AED5-E26D-4E29-B1B3-7847B6779594}" type="datetime1">
              <a:rPr lang="en-US" smtClean="0"/>
              <a:t>4/24/2026</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‹nr.›</a:t>
            </a:fld>
            <a:endParaRPr lang="en-US"/>
          </a:p>
        </p:txBody>
      </p:sp>
    </p:spTree>
    <p:extLst>
      <p:ext uri="{BB962C8B-B14F-4D97-AF65-F5344CB8AC3E}">
        <p14:creationId xmlns:p14="http://schemas.microsoft.com/office/powerpoint/2010/main" val="3125806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157B6794-849E-4626-908B-D15793550EFB}" type="datetime1">
              <a:rPr lang="en-US" smtClean="0"/>
              <a:t>4/24/2026</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‹nr.›</a:t>
            </a:fld>
            <a:endParaRPr lang="en-US"/>
          </a:p>
        </p:txBody>
      </p:sp>
    </p:spTree>
    <p:extLst>
      <p:ext uri="{BB962C8B-B14F-4D97-AF65-F5344CB8AC3E}">
        <p14:creationId xmlns:p14="http://schemas.microsoft.com/office/powerpoint/2010/main" val="408036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3DB64E7-5594-42A3-ADBF-E95A7ACEAD64}" type="datetime1">
              <a:rPr lang="en-US" smtClean="0"/>
              <a:t>4/24/2026</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‹nr.›</a:t>
            </a:fld>
            <a:endParaRPr lang="en-US"/>
          </a:p>
        </p:txBody>
      </p:sp>
    </p:spTree>
    <p:extLst>
      <p:ext uri="{BB962C8B-B14F-4D97-AF65-F5344CB8AC3E}">
        <p14:creationId xmlns:p14="http://schemas.microsoft.com/office/powerpoint/2010/main" val="283096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8462B0B-D248-4FFB-8695-AD7FA4B1284A}" type="datetime1">
              <a:rPr lang="en-US" smtClean="0"/>
              <a:t>4/24/2026</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‹nr.›</a:t>
            </a:fld>
            <a:endParaRPr lang="en-US"/>
          </a:p>
        </p:txBody>
      </p:sp>
    </p:spTree>
    <p:extLst>
      <p:ext uri="{BB962C8B-B14F-4D97-AF65-F5344CB8AC3E}">
        <p14:creationId xmlns:p14="http://schemas.microsoft.com/office/powerpoint/2010/main" val="4132968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0378EFB-9159-4510-B73F-4F0409ADE937}" type="datetime1">
              <a:rPr lang="en-US" smtClean="0"/>
              <a:t>4/24/2026</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‹nr.›</a:t>
            </a:fld>
            <a:endParaRPr lang="en-US"/>
          </a:p>
        </p:txBody>
      </p:sp>
    </p:spTree>
    <p:extLst>
      <p:ext uri="{BB962C8B-B14F-4D97-AF65-F5344CB8AC3E}">
        <p14:creationId xmlns:p14="http://schemas.microsoft.com/office/powerpoint/2010/main" val="1163732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9BC9412-2452-4BED-A324-9D8C115361AD}" type="datetime1">
              <a:rPr lang="en-US" smtClean="0"/>
              <a:t>4/24/2026</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‹nr.›</a:t>
            </a:fld>
            <a:endParaRPr lang="en-US"/>
          </a:p>
        </p:txBody>
      </p:sp>
    </p:spTree>
    <p:extLst>
      <p:ext uri="{BB962C8B-B14F-4D97-AF65-F5344CB8AC3E}">
        <p14:creationId xmlns:p14="http://schemas.microsoft.com/office/powerpoint/2010/main" val="19918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5318F62-D251-40E8-A23C-F4CFE9FEAB41}" type="datetime1">
              <a:rPr lang="en-US" smtClean="0"/>
              <a:t>4/24/2026</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‹nr.›</a:t>
            </a:fld>
            <a:endParaRPr lang="en-US"/>
          </a:p>
        </p:txBody>
      </p:sp>
    </p:spTree>
    <p:extLst>
      <p:ext uri="{BB962C8B-B14F-4D97-AF65-F5344CB8AC3E}">
        <p14:creationId xmlns:p14="http://schemas.microsoft.com/office/powerpoint/2010/main" val="1798489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4F76144-149E-4874-93A5-554A0357CF82}" type="datetime1">
              <a:rPr lang="en-US" smtClean="0"/>
              <a:t>4/24/2026</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‹nr.›</a:t>
            </a:fld>
            <a:endParaRPr lang="en-US"/>
          </a:p>
        </p:txBody>
      </p:sp>
    </p:spTree>
    <p:extLst>
      <p:ext uri="{BB962C8B-B14F-4D97-AF65-F5344CB8AC3E}">
        <p14:creationId xmlns:p14="http://schemas.microsoft.com/office/powerpoint/2010/main" val="3942574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0BA65D8-0540-4835-AE5C-25D29DBA01BE}" type="datetime1">
              <a:rPr lang="en-US" smtClean="0"/>
              <a:t>4/24/2026</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‹nr.›</a:t>
            </a:fld>
            <a:endParaRPr lang="en-US"/>
          </a:p>
        </p:txBody>
      </p:sp>
    </p:spTree>
    <p:extLst>
      <p:ext uri="{BB962C8B-B14F-4D97-AF65-F5344CB8AC3E}">
        <p14:creationId xmlns:p14="http://schemas.microsoft.com/office/powerpoint/2010/main" val="1647871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4/24/2026</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‹nr.›</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213060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89" r:id="rId6"/>
    <p:sldLayoutId id="2147483685" r:id="rId7"/>
    <p:sldLayoutId id="2147483686" r:id="rId8"/>
    <p:sldLayoutId id="2147483687" r:id="rId9"/>
    <p:sldLayoutId id="2147483688" r:id="rId10"/>
    <p:sldLayoutId id="2147483690" r:id="rId1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pic>
        <p:nvPicPr>
          <p:cNvPr id="4" name="Picture 3">
            <a:extLst>
              <a:ext uri="{FF2B5EF4-FFF2-40B4-BE49-F238E27FC236}">
                <a16:creationId xmlns:a16="http://schemas.microsoft.com/office/drawing/2014/main" id="{B97C7143-EF4F-AF68-1518-5C6F01EA5588}"/>
              </a:ext>
            </a:extLst>
          </p:cNvPr>
          <p:cNvPicPr>
            <a:picLocks noChangeAspect="1"/>
          </p:cNvPicPr>
          <p:nvPr/>
        </p:nvPicPr>
        <p:blipFill>
          <a:blip r:embed="rId2"/>
          <a:srcRect l="14029" r="4637" b="-1"/>
          <a:stretch>
            <a:fillRect/>
          </a:stretch>
        </p:blipFill>
        <p:spPr>
          <a:xfrm>
            <a:off x="21" y="0"/>
            <a:ext cx="12191979" cy="6857990"/>
          </a:xfrm>
          <a:prstGeom prst="rect">
            <a:avLst/>
          </a:prstGeom>
        </p:spPr>
      </p:pic>
      <p:sp>
        <p:nvSpPr>
          <p:cNvPr id="11" name="Rectangle 10">
            <a:extLst>
              <a:ext uri="{FF2B5EF4-FFF2-40B4-BE49-F238E27FC236}">
                <a16:creationId xmlns:a16="http://schemas.microsoft.com/office/drawing/2014/main" id="{0CCA9273-E74E-A306-1F74-BEF9EDA30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2462170"/>
          </a:xfrm>
          <a:prstGeom prst="rect">
            <a:avLst/>
          </a:prstGeom>
          <a:gradFill>
            <a:gsLst>
              <a:gs pos="0">
                <a:schemeClr val="bg1">
                  <a:alpha val="0"/>
                </a:schemeClr>
              </a:gs>
              <a:gs pos="48000">
                <a:schemeClr val="bg1">
                  <a:alpha val="17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el 1">
            <a:extLst>
              <a:ext uri="{FF2B5EF4-FFF2-40B4-BE49-F238E27FC236}">
                <a16:creationId xmlns:a16="http://schemas.microsoft.com/office/drawing/2014/main" id="{C9ACF10F-DDC0-3564-7297-152AEA532840}"/>
              </a:ext>
            </a:extLst>
          </p:cNvPr>
          <p:cNvSpPr>
            <a:spLocks noGrp="1"/>
          </p:cNvSpPr>
          <p:nvPr>
            <p:ph type="ctrTitle"/>
          </p:nvPr>
        </p:nvSpPr>
        <p:spPr>
          <a:xfrm>
            <a:off x="320039" y="175147"/>
            <a:ext cx="7978385" cy="916234"/>
          </a:xfrm>
        </p:spPr>
        <p:txBody>
          <a:bodyPr anchor="ctr">
            <a:normAutofit/>
          </a:bodyPr>
          <a:lstStyle/>
          <a:p>
            <a:r>
              <a:rPr lang="nl-BE" sz="3600" dirty="0" err="1"/>
              <a:t>Vlaams-brabant</a:t>
            </a:r>
            <a:endParaRPr lang="nl-BE" sz="3600" dirty="0"/>
          </a:p>
        </p:txBody>
      </p:sp>
      <p:sp>
        <p:nvSpPr>
          <p:cNvPr id="3" name="Ondertitel 2">
            <a:extLst>
              <a:ext uri="{FF2B5EF4-FFF2-40B4-BE49-F238E27FC236}">
                <a16:creationId xmlns:a16="http://schemas.microsoft.com/office/drawing/2014/main" id="{DE09332F-704A-A8EA-C68E-C351FFBFFFA3}"/>
              </a:ext>
            </a:extLst>
          </p:cNvPr>
          <p:cNvSpPr>
            <a:spLocks noGrp="1"/>
          </p:cNvSpPr>
          <p:nvPr>
            <p:ph type="subTitle" idx="1"/>
          </p:nvPr>
        </p:nvSpPr>
        <p:spPr>
          <a:xfrm>
            <a:off x="2755207" y="5123366"/>
            <a:ext cx="4175245" cy="856050"/>
          </a:xfrm>
        </p:spPr>
        <p:txBody>
          <a:bodyPr anchor="ctr">
            <a:normAutofit/>
          </a:bodyPr>
          <a:lstStyle/>
          <a:p>
            <a:pPr algn="r"/>
            <a:r>
              <a:rPr lang="nl-BE" sz="1800" dirty="0"/>
              <a:t> </a:t>
            </a:r>
          </a:p>
        </p:txBody>
      </p:sp>
      <p:pic>
        <p:nvPicPr>
          <p:cNvPr id="5" name="Afbeelding 4">
            <a:extLst>
              <a:ext uri="{FF2B5EF4-FFF2-40B4-BE49-F238E27FC236}">
                <a16:creationId xmlns:a16="http://schemas.microsoft.com/office/drawing/2014/main" id="{6CB2AABB-3434-2A52-8676-A545C81CB4D5}"/>
              </a:ext>
            </a:extLst>
          </p:cNvPr>
          <p:cNvPicPr>
            <a:picLocks noChangeAspect="1"/>
          </p:cNvPicPr>
          <p:nvPr/>
        </p:nvPicPr>
        <p:blipFill>
          <a:blip r:embed="rId3"/>
          <a:stretch>
            <a:fillRect/>
          </a:stretch>
        </p:blipFill>
        <p:spPr>
          <a:xfrm>
            <a:off x="6930452" y="1367605"/>
            <a:ext cx="3368544" cy="2245696"/>
          </a:xfrm>
          <a:prstGeom prst="rect">
            <a:avLst/>
          </a:prstGeom>
        </p:spPr>
      </p:pic>
      <p:pic>
        <p:nvPicPr>
          <p:cNvPr id="7" name="Afbeelding 6">
            <a:extLst>
              <a:ext uri="{FF2B5EF4-FFF2-40B4-BE49-F238E27FC236}">
                <a16:creationId xmlns:a16="http://schemas.microsoft.com/office/drawing/2014/main" id="{7DC0791D-7D08-4F61-83E1-8D49B1F4CF6C}"/>
              </a:ext>
            </a:extLst>
          </p:cNvPr>
          <p:cNvPicPr>
            <a:picLocks noChangeAspect="1"/>
          </p:cNvPicPr>
          <p:nvPr/>
        </p:nvPicPr>
        <p:blipFill>
          <a:blip r:embed="rId4"/>
          <a:stretch>
            <a:fillRect/>
          </a:stretch>
        </p:blipFill>
        <p:spPr>
          <a:xfrm>
            <a:off x="673013" y="1091381"/>
            <a:ext cx="3636218" cy="3153401"/>
          </a:xfrm>
          <a:prstGeom prst="rect">
            <a:avLst/>
          </a:prstGeom>
        </p:spPr>
      </p:pic>
      <p:sp>
        <p:nvSpPr>
          <p:cNvPr id="8" name="Tekstvak 7">
            <a:extLst>
              <a:ext uri="{FF2B5EF4-FFF2-40B4-BE49-F238E27FC236}">
                <a16:creationId xmlns:a16="http://schemas.microsoft.com/office/drawing/2014/main" id="{923DA81D-052E-F8F1-8452-49997FFA7831}"/>
              </a:ext>
            </a:extLst>
          </p:cNvPr>
          <p:cNvSpPr txBox="1"/>
          <p:nvPr/>
        </p:nvSpPr>
        <p:spPr>
          <a:xfrm>
            <a:off x="980241" y="4846547"/>
            <a:ext cx="7318183" cy="646331"/>
          </a:xfrm>
          <a:prstGeom prst="rect">
            <a:avLst/>
          </a:prstGeom>
          <a:noFill/>
        </p:spPr>
        <p:txBody>
          <a:bodyPr wrap="square" rtlCol="0">
            <a:spAutoFit/>
          </a:bodyPr>
          <a:lstStyle/>
          <a:p>
            <a:r>
              <a:rPr lang="nl-BE" sz="3600" dirty="0"/>
              <a:t>Dit is de provincie Vlaams - Brabant</a:t>
            </a:r>
          </a:p>
        </p:txBody>
      </p:sp>
      <p:sp>
        <p:nvSpPr>
          <p:cNvPr id="10" name="Tekstvak 9">
            <a:extLst>
              <a:ext uri="{FF2B5EF4-FFF2-40B4-BE49-F238E27FC236}">
                <a16:creationId xmlns:a16="http://schemas.microsoft.com/office/drawing/2014/main" id="{5F87D8CD-F8FB-6F69-8CFE-B58B9B6FFC24}"/>
              </a:ext>
            </a:extLst>
          </p:cNvPr>
          <p:cNvSpPr txBox="1"/>
          <p:nvPr/>
        </p:nvSpPr>
        <p:spPr>
          <a:xfrm>
            <a:off x="1790883" y="5979416"/>
            <a:ext cx="4175245" cy="646331"/>
          </a:xfrm>
          <a:prstGeom prst="rect">
            <a:avLst/>
          </a:prstGeom>
          <a:noFill/>
        </p:spPr>
        <p:txBody>
          <a:bodyPr wrap="square" rtlCol="0">
            <a:spAutoFit/>
          </a:bodyPr>
          <a:lstStyle/>
          <a:p>
            <a:r>
              <a:rPr lang="nl-BE" sz="3600" dirty="0"/>
              <a:t>Hoofdstad : Leuven</a:t>
            </a:r>
          </a:p>
        </p:txBody>
      </p:sp>
    </p:spTree>
    <p:extLst>
      <p:ext uri="{BB962C8B-B14F-4D97-AF65-F5344CB8AC3E}">
        <p14:creationId xmlns:p14="http://schemas.microsoft.com/office/powerpoint/2010/main" val="33377482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1" name="Rectangle 13">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a:extLst>
              <a:ext uri="{FF2B5EF4-FFF2-40B4-BE49-F238E27FC236}">
                <a16:creationId xmlns:a16="http://schemas.microsoft.com/office/drawing/2014/main" id="{13BE8C1E-C48A-7C39-A547-1D8F94804BC6}"/>
              </a:ext>
            </a:extLst>
          </p:cNvPr>
          <p:cNvPicPr>
            <a:picLocks noGrp="1" noChangeAspect="1"/>
          </p:cNvPicPr>
          <p:nvPr>
            <p:ph idx="1"/>
          </p:nvPr>
        </p:nvPicPr>
        <p:blipFill>
          <a:blip r:embed="rId2"/>
          <a:srcRect t="9120" b="19677"/>
          <a:stretch>
            <a:fillRect/>
          </a:stretch>
        </p:blipFill>
        <p:spPr>
          <a:xfrm>
            <a:off x="20" y="-7150"/>
            <a:ext cx="12191980" cy="6857990"/>
          </a:xfrm>
          <a:prstGeom prst="rect">
            <a:avLst/>
          </a:prstGeom>
        </p:spPr>
      </p:pic>
      <p:sp>
        <p:nvSpPr>
          <p:cNvPr id="22" name="Rectangle 15">
            <a:extLst>
              <a:ext uri="{FF2B5EF4-FFF2-40B4-BE49-F238E27FC236}">
                <a16:creationId xmlns:a16="http://schemas.microsoft.com/office/drawing/2014/main" id="{6BB6B482-ACCA-4938-8AEA-49D525C17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905" y="46904"/>
            <a:ext cx="6865150" cy="6771342"/>
          </a:xfrm>
          <a:prstGeom prst="rect">
            <a:avLst/>
          </a:prstGeom>
          <a:gradFill>
            <a:gsLst>
              <a:gs pos="42000">
                <a:srgbClr val="000000">
                  <a:alpha val="18000"/>
                </a:srgbClr>
              </a:gs>
              <a:gs pos="0">
                <a:srgbClr val="000000">
                  <a:alpha val="0"/>
                </a:srgbClr>
              </a:gs>
              <a:gs pos="100000">
                <a:srgbClr val="000000">
                  <a:alpha val="3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9203E0B0-3B7E-ED52-F279-CF6E7531F271}"/>
              </a:ext>
            </a:extLst>
          </p:cNvPr>
          <p:cNvSpPr>
            <a:spLocks noGrp="1"/>
          </p:cNvSpPr>
          <p:nvPr>
            <p:ph type="title"/>
          </p:nvPr>
        </p:nvSpPr>
        <p:spPr>
          <a:xfrm>
            <a:off x="704088" y="871759"/>
            <a:ext cx="5067300" cy="3497042"/>
          </a:xfrm>
        </p:spPr>
        <p:txBody>
          <a:bodyPr vert="horz" lIns="91440" tIns="45720" rIns="91440" bIns="45720" rtlCol="0" anchor="t">
            <a:normAutofit/>
          </a:bodyPr>
          <a:lstStyle/>
          <a:p>
            <a:r>
              <a:rPr lang="en-US" sz="5400" dirty="0" err="1">
                <a:solidFill>
                  <a:srgbClr val="FFFFFF"/>
                </a:solidFill>
              </a:rPr>
              <a:t>lekkernijtje</a:t>
            </a:r>
            <a:endParaRPr lang="en-US" sz="5400" dirty="0">
              <a:solidFill>
                <a:srgbClr val="FFFFFF"/>
              </a:solidFill>
            </a:endParaRPr>
          </a:p>
        </p:txBody>
      </p:sp>
      <p:cxnSp>
        <p:nvCxnSpPr>
          <p:cNvPr id="18" name="Straight Connector 17">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rgbClr val="FFFFFF"/>
            </a:solidFill>
          </a:ln>
          <a:effectLst>
            <a:outerShdw blurRad="50800" dist="38100" dir="2700000" algn="tl" rotWithShape="0">
              <a:prstClr val="black">
                <a:alpha val="13000"/>
              </a:prstClr>
            </a:outerShdw>
          </a:effectLst>
        </p:spPr>
        <p:style>
          <a:lnRef idx="1">
            <a:schemeClr val="accent1"/>
          </a:lnRef>
          <a:fillRef idx="0">
            <a:schemeClr val="accent1"/>
          </a:fillRef>
          <a:effectRef idx="0">
            <a:schemeClr val="accent1"/>
          </a:effectRef>
          <a:fontRef idx="minor">
            <a:schemeClr val="tx1"/>
          </a:fontRef>
        </p:style>
      </p:cxnSp>
      <p:sp>
        <p:nvSpPr>
          <p:cNvPr id="7" name="Tekstvak 6">
            <a:extLst>
              <a:ext uri="{FF2B5EF4-FFF2-40B4-BE49-F238E27FC236}">
                <a16:creationId xmlns:a16="http://schemas.microsoft.com/office/drawing/2014/main" id="{CEBF8A04-7312-F585-0CB0-C0B7A8D75EA8}"/>
              </a:ext>
            </a:extLst>
          </p:cNvPr>
          <p:cNvSpPr txBox="1"/>
          <p:nvPr/>
        </p:nvSpPr>
        <p:spPr>
          <a:xfrm>
            <a:off x="569627" y="1999007"/>
            <a:ext cx="8188376" cy="2246769"/>
          </a:xfrm>
          <a:prstGeom prst="rect">
            <a:avLst/>
          </a:prstGeom>
          <a:noFill/>
        </p:spPr>
        <p:txBody>
          <a:bodyPr wrap="square">
            <a:spAutoFit/>
          </a:bodyPr>
          <a:lstStyle/>
          <a:p>
            <a:r>
              <a:rPr lang="nl-BE" sz="2800" dirty="0">
                <a:solidFill>
                  <a:schemeClr val="bg1">
                    <a:lumMod val="95000"/>
                    <a:lumOff val="5000"/>
                  </a:schemeClr>
                </a:solidFill>
              </a:rPr>
              <a:t>Witloof (ook wel Brussels lof of </a:t>
            </a:r>
            <a:r>
              <a:rPr lang="nl-BE" sz="2800" dirty="0" err="1">
                <a:solidFill>
                  <a:schemeClr val="bg1">
                    <a:lumMod val="95000"/>
                    <a:lumOff val="5000"/>
                  </a:schemeClr>
                </a:solidFill>
              </a:rPr>
              <a:t>chicon</a:t>
            </a:r>
            <a:r>
              <a:rPr lang="nl-BE" sz="2800" dirty="0">
                <a:solidFill>
                  <a:schemeClr val="bg1">
                    <a:lumMod val="95000"/>
                    <a:lumOff val="5000"/>
                  </a:schemeClr>
                </a:solidFill>
              </a:rPr>
              <a:t> genoemd) is een </a:t>
            </a:r>
            <a:r>
              <a:rPr lang="nl-BE" sz="2800" b="1" dirty="0">
                <a:solidFill>
                  <a:schemeClr val="bg1">
                    <a:lumMod val="95000"/>
                    <a:lumOff val="5000"/>
                  </a:schemeClr>
                </a:solidFill>
              </a:rPr>
              <a:t>echte Belgische klassieker</a:t>
            </a:r>
            <a:r>
              <a:rPr lang="nl-BE" sz="2800" dirty="0">
                <a:solidFill>
                  <a:schemeClr val="bg1">
                    <a:lumMod val="95000"/>
                    <a:lumOff val="5000"/>
                  </a:schemeClr>
                </a:solidFill>
              </a:rPr>
              <a:t>. Het is een unieke groente omdat ze </a:t>
            </a:r>
            <a:r>
              <a:rPr lang="nl-BE" sz="2800" b="1" dirty="0">
                <a:solidFill>
                  <a:schemeClr val="bg1">
                    <a:lumMod val="95000"/>
                    <a:lumOff val="5000"/>
                  </a:schemeClr>
                </a:solidFill>
              </a:rPr>
              <a:t>in het donker groeit</a:t>
            </a:r>
            <a:r>
              <a:rPr lang="nl-BE" sz="2800" dirty="0">
                <a:solidFill>
                  <a:schemeClr val="bg1">
                    <a:lumMod val="95000"/>
                    <a:lumOff val="5000"/>
                  </a:schemeClr>
                </a:solidFill>
              </a:rPr>
              <a:t>; </a:t>
            </a:r>
            <a:r>
              <a:rPr lang="nl-BE" sz="2800" b="1" dirty="0">
                <a:solidFill>
                  <a:schemeClr val="bg1">
                    <a:lumMod val="95000"/>
                    <a:lumOff val="5000"/>
                  </a:schemeClr>
                </a:solidFill>
              </a:rPr>
              <a:t>als er licht bij komt, worden de blaadjes groen en extreem bitter.</a:t>
            </a:r>
          </a:p>
        </p:txBody>
      </p:sp>
    </p:spTree>
    <p:extLst>
      <p:ext uri="{BB962C8B-B14F-4D97-AF65-F5344CB8AC3E}">
        <p14:creationId xmlns:p14="http://schemas.microsoft.com/office/powerpoint/2010/main" val="25653184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AEF8819-7527-705F-45D7-BC107F95D440}"/>
              </a:ext>
            </a:extLst>
          </p:cNvPr>
          <p:cNvSpPr>
            <a:spLocks noGrp="1"/>
          </p:cNvSpPr>
          <p:nvPr>
            <p:ph type="title"/>
          </p:nvPr>
        </p:nvSpPr>
        <p:spPr>
          <a:xfrm>
            <a:off x="704088" y="914400"/>
            <a:ext cx="6151083" cy="1307592"/>
          </a:xfrm>
        </p:spPr>
        <p:txBody>
          <a:bodyPr>
            <a:normAutofit/>
          </a:bodyPr>
          <a:lstStyle/>
          <a:p>
            <a:pPr>
              <a:lnSpc>
                <a:spcPct val="90000"/>
              </a:lnSpc>
            </a:pPr>
            <a:r>
              <a:rPr lang="nl-BE"/>
              <a:t>Verhaal de kasseistampers </a:t>
            </a:r>
          </a:p>
        </p:txBody>
      </p:sp>
      <p:cxnSp>
        <p:nvCxnSpPr>
          <p:cNvPr id="28" name="Straight Connector 27">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3900"/>
            <a:ext cx="1058875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2FB90F90-A199-52E9-2AB8-3F7128456CC5}"/>
              </a:ext>
            </a:extLst>
          </p:cNvPr>
          <p:cNvPicPr>
            <a:picLocks noChangeAspect="1"/>
          </p:cNvPicPr>
          <p:nvPr/>
        </p:nvPicPr>
        <p:blipFill>
          <a:blip r:embed="rId2"/>
          <a:srcRect l="23077" r="16048" b="-1"/>
          <a:stretch>
            <a:fillRect/>
          </a:stretch>
        </p:blipFill>
        <p:spPr>
          <a:xfrm>
            <a:off x="7306236" y="902448"/>
            <a:ext cx="4085664" cy="5053104"/>
          </a:xfrm>
          <a:prstGeom prst="rect">
            <a:avLst/>
          </a:prstGeom>
        </p:spPr>
      </p:pic>
      <p:cxnSp>
        <p:nvCxnSpPr>
          <p:cNvPr id="30" name="Straight Connector 29">
            <a:extLst>
              <a:ext uri="{FF2B5EF4-FFF2-40B4-BE49-F238E27FC236}">
                <a16:creationId xmlns:a16="http://schemas.microsoft.com/office/drawing/2014/main" id="{8E0104E4-99BC-494F-8342-F250828E57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065" y="6145599"/>
            <a:ext cx="105828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Tijdelijke aanduiding voor inhoud 2">
            <a:extLst>
              <a:ext uri="{FF2B5EF4-FFF2-40B4-BE49-F238E27FC236}">
                <a16:creationId xmlns:a16="http://schemas.microsoft.com/office/drawing/2014/main" id="{91138BED-C70D-D5E0-0BC8-3537E132AE9E}"/>
              </a:ext>
            </a:extLst>
          </p:cNvPr>
          <p:cNvGraphicFramePr>
            <a:graphicFrameLocks noGrp="1"/>
          </p:cNvGraphicFramePr>
          <p:nvPr>
            <p:ph idx="1"/>
            <p:extLst>
              <p:ext uri="{D42A27DB-BD31-4B8C-83A1-F6EECF244321}">
                <p14:modId xmlns:p14="http://schemas.microsoft.com/office/powerpoint/2010/main" val="2447054515"/>
              </p:ext>
            </p:extLst>
          </p:nvPr>
        </p:nvGraphicFramePr>
        <p:xfrm>
          <a:off x="704088" y="1999284"/>
          <a:ext cx="6151083" cy="4134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247202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1BADC9-392D-EF1F-2B3C-97BA67228975}"/>
              </a:ext>
            </a:extLst>
          </p:cNvPr>
          <p:cNvSpPr>
            <a:spLocks noGrp="1"/>
          </p:cNvSpPr>
          <p:nvPr>
            <p:ph type="title"/>
          </p:nvPr>
        </p:nvSpPr>
        <p:spPr/>
        <p:txBody>
          <a:bodyPr/>
          <a:lstStyle/>
          <a:p>
            <a:r>
              <a:rPr lang="nl-BE" dirty="0"/>
              <a:t>Wist-je-datjes (3)</a:t>
            </a:r>
          </a:p>
        </p:txBody>
      </p:sp>
      <p:sp>
        <p:nvSpPr>
          <p:cNvPr id="3" name="Tijdelijke aanduiding voor inhoud 2">
            <a:extLst>
              <a:ext uri="{FF2B5EF4-FFF2-40B4-BE49-F238E27FC236}">
                <a16:creationId xmlns:a16="http://schemas.microsoft.com/office/drawing/2014/main" id="{5EE5D524-786A-42B0-0F76-31AD95B9F97D}"/>
              </a:ext>
            </a:extLst>
          </p:cNvPr>
          <p:cNvSpPr>
            <a:spLocks noGrp="1"/>
          </p:cNvSpPr>
          <p:nvPr>
            <p:ph idx="1"/>
          </p:nvPr>
        </p:nvSpPr>
        <p:spPr>
          <a:xfrm>
            <a:off x="1764205" y="2387590"/>
            <a:ext cx="10691265" cy="1793549"/>
          </a:xfrm>
        </p:spPr>
        <p:txBody>
          <a:bodyPr>
            <a:normAutofit/>
          </a:bodyPr>
          <a:lstStyle/>
          <a:p>
            <a:r>
              <a:rPr lang="nl-BE" dirty="0"/>
              <a:t>De </a:t>
            </a:r>
            <a:r>
              <a:rPr lang="nl-BE" b="1" dirty="0"/>
              <a:t>oudste universiteit van de Lage Landen staat in Leuven De KU Leuven </a:t>
            </a:r>
            <a:r>
              <a:rPr lang="nl-BE" dirty="0"/>
              <a:t>werd al in </a:t>
            </a:r>
            <a:r>
              <a:rPr lang="nl-BE" b="1" dirty="0"/>
              <a:t>1425</a:t>
            </a:r>
            <a:r>
              <a:rPr lang="nl-BE" dirty="0"/>
              <a:t> opgericht. </a:t>
            </a:r>
            <a:r>
              <a:rPr lang="nl-BE" b="1" dirty="0"/>
              <a:t>Dat is bijna 600 jaar geleden</a:t>
            </a:r>
            <a:r>
              <a:rPr lang="nl-BE" dirty="0"/>
              <a:t>! [4, 6]</a:t>
            </a:r>
          </a:p>
          <a:p>
            <a:endParaRPr lang="nl-BE" dirty="0"/>
          </a:p>
        </p:txBody>
      </p:sp>
      <p:sp>
        <p:nvSpPr>
          <p:cNvPr id="4" name="Tekstvak 3">
            <a:extLst>
              <a:ext uri="{FF2B5EF4-FFF2-40B4-BE49-F238E27FC236}">
                <a16:creationId xmlns:a16="http://schemas.microsoft.com/office/drawing/2014/main" id="{7FB9404C-4C62-C68F-B1EF-FB99A203278C}"/>
              </a:ext>
            </a:extLst>
          </p:cNvPr>
          <p:cNvSpPr txBox="1"/>
          <p:nvPr/>
        </p:nvSpPr>
        <p:spPr>
          <a:xfrm>
            <a:off x="700635" y="2526224"/>
            <a:ext cx="694212" cy="369332"/>
          </a:xfrm>
          <a:prstGeom prst="rect">
            <a:avLst/>
          </a:prstGeom>
          <a:noFill/>
        </p:spPr>
        <p:txBody>
          <a:bodyPr wrap="square" rtlCol="0">
            <a:spAutoFit/>
          </a:bodyPr>
          <a:lstStyle/>
          <a:p>
            <a:r>
              <a:rPr lang="nl-BE"/>
              <a:t>(1)</a:t>
            </a:r>
          </a:p>
        </p:txBody>
      </p:sp>
      <p:sp>
        <p:nvSpPr>
          <p:cNvPr id="6" name="Tekstvak 5">
            <a:extLst>
              <a:ext uri="{FF2B5EF4-FFF2-40B4-BE49-F238E27FC236}">
                <a16:creationId xmlns:a16="http://schemas.microsoft.com/office/drawing/2014/main" id="{A7E2A474-E7F3-48A3-42BF-FA00F93EC735}"/>
              </a:ext>
            </a:extLst>
          </p:cNvPr>
          <p:cNvSpPr txBox="1"/>
          <p:nvPr/>
        </p:nvSpPr>
        <p:spPr>
          <a:xfrm>
            <a:off x="1500734" y="3534809"/>
            <a:ext cx="7033665" cy="646331"/>
          </a:xfrm>
          <a:prstGeom prst="rect">
            <a:avLst/>
          </a:prstGeom>
          <a:noFill/>
        </p:spPr>
        <p:txBody>
          <a:bodyPr wrap="square">
            <a:spAutoFit/>
          </a:bodyPr>
          <a:lstStyle/>
          <a:p>
            <a:r>
              <a:rPr lang="nl-BE" dirty="0"/>
              <a:t>Vlaams-Brabant is </a:t>
            </a:r>
            <a:r>
              <a:rPr lang="nl-BE" b="1" dirty="0"/>
              <a:t>de kleinste provincie van Vlaanderen</a:t>
            </a:r>
            <a:r>
              <a:rPr lang="nl-BE" dirty="0"/>
              <a:t>, maar het barst van de verrassende records en historische plekken. </a:t>
            </a:r>
          </a:p>
        </p:txBody>
      </p:sp>
      <p:sp>
        <p:nvSpPr>
          <p:cNvPr id="7" name="Tekstvak 6">
            <a:extLst>
              <a:ext uri="{FF2B5EF4-FFF2-40B4-BE49-F238E27FC236}">
                <a16:creationId xmlns:a16="http://schemas.microsoft.com/office/drawing/2014/main" id="{839B1B79-0AE1-93DF-D7EE-8C83BA383178}"/>
              </a:ext>
            </a:extLst>
          </p:cNvPr>
          <p:cNvSpPr txBox="1"/>
          <p:nvPr/>
        </p:nvSpPr>
        <p:spPr>
          <a:xfrm>
            <a:off x="700635" y="3627620"/>
            <a:ext cx="800100" cy="369332"/>
          </a:xfrm>
          <a:prstGeom prst="rect">
            <a:avLst/>
          </a:prstGeom>
          <a:noFill/>
        </p:spPr>
        <p:txBody>
          <a:bodyPr wrap="square" rtlCol="0">
            <a:spAutoFit/>
          </a:bodyPr>
          <a:lstStyle/>
          <a:p>
            <a:r>
              <a:rPr lang="nl-BE" dirty="0"/>
              <a:t>(2)</a:t>
            </a:r>
          </a:p>
        </p:txBody>
      </p:sp>
      <p:sp>
        <p:nvSpPr>
          <p:cNvPr id="11" name="Tekstvak 10">
            <a:extLst>
              <a:ext uri="{FF2B5EF4-FFF2-40B4-BE49-F238E27FC236}">
                <a16:creationId xmlns:a16="http://schemas.microsoft.com/office/drawing/2014/main" id="{B861D07B-9254-C610-812D-E1BA01CE31A9}"/>
              </a:ext>
            </a:extLst>
          </p:cNvPr>
          <p:cNvSpPr txBox="1"/>
          <p:nvPr/>
        </p:nvSpPr>
        <p:spPr>
          <a:xfrm>
            <a:off x="1764205" y="4446246"/>
            <a:ext cx="6228412" cy="923330"/>
          </a:xfrm>
          <a:prstGeom prst="rect">
            <a:avLst/>
          </a:prstGeom>
          <a:noFill/>
        </p:spPr>
        <p:txBody>
          <a:bodyPr wrap="square">
            <a:spAutoFit/>
          </a:bodyPr>
          <a:lstStyle/>
          <a:p>
            <a:r>
              <a:rPr lang="nl-BE" dirty="0"/>
              <a:t> Na Londen telt de provincie </a:t>
            </a:r>
            <a:r>
              <a:rPr lang="nl-BE" b="1" dirty="0"/>
              <a:t>Waals-Brabant het hoogste aantal academici van heel Europa</a:t>
            </a:r>
            <a:r>
              <a:rPr lang="nl-BE" dirty="0"/>
              <a:t>. Het gemiddelde inkomen is hier </a:t>
            </a:r>
            <a:r>
              <a:rPr lang="nl-BE" b="1" dirty="0"/>
              <a:t>ook het hoogste van het hele Waalse Gewest</a:t>
            </a:r>
            <a:r>
              <a:rPr lang="nl-BE" dirty="0"/>
              <a:t>.</a:t>
            </a:r>
          </a:p>
        </p:txBody>
      </p:sp>
      <p:sp>
        <p:nvSpPr>
          <p:cNvPr id="12" name="Tekstvak 11">
            <a:extLst>
              <a:ext uri="{FF2B5EF4-FFF2-40B4-BE49-F238E27FC236}">
                <a16:creationId xmlns:a16="http://schemas.microsoft.com/office/drawing/2014/main" id="{A7C5E523-230A-7A17-7E45-F23F51503C3A}"/>
              </a:ext>
            </a:extLst>
          </p:cNvPr>
          <p:cNvSpPr txBox="1"/>
          <p:nvPr/>
        </p:nvSpPr>
        <p:spPr>
          <a:xfrm>
            <a:off x="809469" y="4661941"/>
            <a:ext cx="691266" cy="369332"/>
          </a:xfrm>
          <a:prstGeom prst="rect">
            <a:avLst/>
          </a:prstGeom>
          <a:noFill/>
        </p:spPr>
        <p:txBody>
          <a:bodyPr wrap="square" rtlCol="0">
            <a:spAutoFit/>
          </a:bodyPr>
          <a:lstStyle/>
          <a:p>
            <a:r>
              <a:rPr lang="nl-BE" dirty="0"/>
              <a:t>(3)</a:t>
            </a:r>
          </a:p>
        </p:txBody>
      </p:sp>
    </p:spTree>
    <p:extLst>
      <p:ext uri="{BB962C8B-B14F-4D97-AF65-F5344CB8AC3E}">
        <p14:creationId xmlns:p14="http://schemas.microsoft.com/office/powerpoint/2010/main" val="21117640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up van hinkelen op het trottoir">
            <a:extLst>
              <a:ext uri="{FF2B5EF4-FFF2-40B4-BE49-F238E27FC236}">
                <a16:creationId xmlns:a16="http://schemas.microsoft.com/office/drawing/2014/main" id="{434B6747-5B67-4145-698F-2E0ECE6AFD62}"/>
              </a:ext>
            </a:extLst>
          </p:cNvPr>
          <p:cNvPicPr>
            <a:picLocks noChangeAspect="1"/>
          </p:cNvPicPr>
          <p:nvPr/>
        </p:nvPicPr>
        <p:blipFill>
          <a:blip r:embed="rId2"/>
          <a:srcRect t="7097" b="8634"/>
          <a:stretch>
            <a:fillRect/>
          </a:stretch>
        </p:blipFill>
        <p:spPr>
          <a:xfrm>
            <a:off x="-5786" y="131147"/>
            <a:ext cx="12191980" cy="6857990"/>
          </a:xfrm>
          <a:prstGeom prst="rect">
            <a:avLst/>
          </a:prstGeom>
        </p:spPr>
      </p:pic>
      <p:sp>
        <p:nvSpPr>
          <p:cNvPr id="15" name="Rectangle 14">
            <a:extLst>
              <a:ext uri="{FF2B5EF4-FFF2-40B4-BE49-F238E27FC236}">
                <a16:creationId xmlns:a16="http://schemas.microsoft.com/office/drawing/2014/main" id="{6BB6B482-ACCA-4938-8AEA-49D525C17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905" y="46904"/>
            <a:ext cx="6865150" cy="6771342"/>
          </a:xfrm>
          <a:prstGeom prst="rect">
            <a:avLst/>
          </a:prstGeom>
          <a:gradFill>
            <a:gsLst>
              <a:gs pos="42000">
                <a:srgbClr val="000000">
                  <a:alpha val="18000"/>
                </a:srgbClr>
              </a:gs>
              <a:gs pos="0">
                <a:srgbClr val="000000">
                  <a:alpha val="0"/>
                </a:srgbClr>
              </a:gs>
              <a:gs pos="100000">
                <a:srgbClr val="000000">
                  <a:alpha val="3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9BBA3CF5-B041-BF27-F685-CF4810980A79}"/>
              </a:ext>
            </a:extLst>
          </p:cNvPr>
          <p:cNvSpPr>
            <a:spLocks noGrp="1"/>
          </p:cNvSpPr>
          <p:nvPr>
            <p:ph type="title"/>
          </p:nvPr>
        </p:nvSpPr>
        <p:spPr>
          <a:xfrm>
            <a:off x="704088" y="871759"/>
            <a:ext cx="5067300" cy="3497042"/>
          </a:xfrm>
        </p:spPr>
        <p:txBody>
          <a:bodyPr vert="horz" lIns="91440" tIns="45720" rIns="91440" bIns="45720" rtlCol="0" anchor="t">
            <a:normAutofit/>
          </a:bodyPr>
          <a:lstStyle/>
          <a:p>
            <a:r>
              <a:rPr lang="en-US" sz="5400">
                <a:solidFill>
                  <a:srgbClr val="FFFFFF"/>
                </a:solidFill>
              </a:rPr>
              <a:t>einde</a:t>
            </a:r>
          </a:p>
        </p:txBody>
      </p:sp>
      <p:sp>
        <p:nvSpPr>
          <p:cNvPr id="3" name="Tijdelijke aanduiding voor inhoud 2">
            <a:extLst>
              <a:ext uri="{FF2B5EF4-FFF2-40B4-BE49-F238E27FC236}">
                <a16:creationId xmlns:a16="http://schemas.microsoft.com/office/drawing/2014/main" id="{111F00ED-F253-59AD-0EDB-3DF21CFE4702}"/>
              </a:ext>
            </a:extLst>
          </p:cNvPr>
          <p:cNvSpPr>
            <a:spLocks noGrp="1"/>
          </p:cNvSpPr>
          <p:nvPr>
            <p:ph idx="1"/>
          </p:nvPr>
        </p:nvSpPr>
        <p:spPr>
          <a:xfrm>
            <a:off x="552154" y="3865997"/>
            <a:ext cx="5019676" cy="976406"/>
          </a:xfrm>
        </p:spPr>
        <p:txBody>
          <a:bodyPr vert="horz" lIns="91440" tIns="45720" rIns="91440" bIns="45720" rtlCol="0" anchor="t">
            <a:normAutofit fontScale="92500"/>
          </a:bodyPr>
          <a:lstStyle/>
          <a:p>
            <a:pPr marL="0" indent="0">
              <a:buNone/>
            </a:pPr>
            <a:r>
              <a:rPr lang="en-US" sz="4000" dirty="0">
                <a:solidFill>
                  <a:srgbClr val="FFFFFF"/>
                </a:solidFill>
              </a:rPr>
              <a:t>Dank je om </a:t>
            </a:r>
            <a:r>
              <a:rPr lang="en-US" sz="4000" dirty="0" err="1">
                <a:solidFill>
                  <a:srgbClr val="FFFFFF"/>
                </a:solidFill>
              </a:rPr>
              <a:t>te</a:t>
            </a:r>
            <a:r>
              <a:rPr lang="en-US" sz="4000" dirty="0">
                <a:solidFill>
                  <a:srgbClr val="FFFFFF"/>
                </a:solidFill>
              </a:rPr>
              <a:t> </a:t>
            </a:r>
            <a:r>
              <a:rPr lang="en-US" sz="4000" dirty="0" err="1">
                <a:solidFill>
                  <a:srgbClr val="FFFFFF"/>
                </a:solidFill>
              </a:rPr>
              <a:t>luisteren</a:t>
            </a:r>
            <a:r>
              <a:rPr lang="en-US" sz="4000" dirty="0">
                <a:solidFill>
                  <a:srgbClr val="FFFFFF"/>
                </a:solidFill>
              </a:rPr>
              <a:t>.</a:t>
            </a:r>
          </a:p>
        </p:txBody>
      </p:sp>
      <p:cxnSp>
        <p:nvCxnSpPr>
          <p:cNvPr id="17" name="Straight Connector 16">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rgbClr val="FFFFFF"/>
            </a:solidFill>
          </a:ln>
          <a:effectLst>
            <a:outerShdw blurRad="50800" dist="38100" dir="2700000" algn="tl" rotWithShape="0">
              <a:prstClr val="black">
                <a:alpha val="13000"/>
              </a:prstClr>
            </a:outerShdw>
          </a:effectLst>
        </p:spPr>
        <p:style>
          <a:lnRef idx="1">
            <a:schemeClr val="accent1"/>
          </a:lnRef>
          <a:fillRef idx="0">
            <a:schemeClr val="accent1"/>
          </a:fillRef>
          <a:effectRef idx="0">
            <a:schemeClr val="accent1"/>
          </a:effectRef>
          <a:fontRef idx="minor">
            <a:schemeClr val="tx1"/>
          </a:fontRef>
        </p:style>
      </p:cxnSp>
      <p:sp>
        <p:nvSpPr>
          <p:cNvPr id="4" name="Tekstvak 3">
            <a:extLst>
              <a:ext uri="{FF2B5EF4-FFF2-40B4-BE49-F238E27FC236}">
                <a16:creationId xmlns:a16="http://schemas.microsoft.com/office/drawing/2014/main" id="{10628F0F-55EF-09C9-2261-97FF9E24094F}"/>
              </a:ext>
            </a:extLst>
          </p:cNvPr>
          <p:cNvSpPr txBox="1"/>
          <p:nvPr/>
        </p:nvSpPr>
        <p:spPr>
          <a:xfrm>
            <a:off x="540536" y="4842403"/>
            <a:ext cx="4971288" cy="707886"/>
          </a:xfrm>
          <a:prstGeom prst="rect">
            <a:avLst/>
          </a:prstGeom>
          <a:noFill/>
        </p:spPr>
        <p:txBody>
          <a:bodyPr wrap="square" rtlCol="0">
            <a:spAutoFit/>
          </a:bodyPr>
          <a:lstStyle/>
          <a:p>
            <a:r>
              <a:rPr lang="nl-BE" sz="4000" dirty="0"/>
              <a:t>Zijn er nog vragen?</a:t>
            </a:r>
          </a:p>
        </p:txBody>
      </p:sp>
    </p:spTree>
    <p:extLst>
      <p:ext uri="{BB962C8B-B14F-4D97-AF65-F5344CB8AC3E}">
        <p14:creationId xmlns:p14="http://schemas.microsoft.com/office/powerpoint/2010/main" val="41727910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98CF63F-5D6D-47B9-CB2B-2B5E1E349D03}"/>
              </a:ext>
            </a:extLst>
          </p:cNvPr>
          <p:cNvSpPr>
            <a:spLocks noGrp="1"/>
          </p:cNvSpPr>
          <p:nvPr>
            <p:ph type="title"/>
          </p:nvPr>
        </p:nvSpPr>
        <p:spPr>
          <a:xfrm>
            <a:off x="478548" y="3631833"/>
            <a:ext cx="4771226" cy="2091222"/>
          </a:xfrm>
        </p:spPr>
        <p:txBody>
          <a:bodyPr vert="horz" lIns="91440" tIns="45720" rIns="91440" bIns="45720" rtlCol="0" anchor="t">
            <a:noAutofit/>
          </a:bodyPr>
          <a:lstStyle/>
          <a:p>
            <a:r>
              <a:rPr lang="nl-BE" sz="2000" dirty="0"/>
              <a:t>Bewonder de </a:t>
            </a:r>
            <a:r>
              <a:rPr lang="nl-BE" sz="2000" b="1" dirty="0"/>
              <a:t>oudste koepelkerk </a:t>
            </a:r>
            <a:r>
              <a:rPr lang="nl-BE" sz="2000" dirty="0"/>
              <a:t>van de Lage Landen. De zevenpuntige ster die het grondplan vormt, is </a:t>
            </a:r>
            <a:r>
              <a:rPr lang="nl-BE" sz="2000" b="1" dirty="0"/>
              <a:t>uniek.</a:t>
            </a:r>
            <a:r>
              <a:rPr lang="nl-BE" sz="2000" dirty="0"/>
              <a:t> Vergeet niet omhoog te kijken naar de </a:t>
            </a:r>
            <a:r>
              <a:rPr lang="nl-BE" sz="2000" b="1" dirty="0"/>
              <a:t>gouden sterren in de blauwe koepel.</a:t>
            </a:r>
            <a:endParaRPr lang="en-US" sz="2000" b="1" dirty="0"/>
          </a:p>
        </p:txBody>
      </p:sp>
      <p:sp>
        <p:nvSpPr>
          <p:cNvPr id="5" name="Tekstvak 4">
            <a:extLst>
              <a:ext uri="{FF2B5EF4-FFF2-40B4-BE49-F238E27FC236}">
                <a16:creationId xmlns:a16="http://schemas.microsoft.com/office/drawing/2014/main" id="{F244DEB2-F097-9D45-338A-F69315880EAB}"/>
              </a:ext>
            </a:extLst>
          </p:cNvPr>
          <p:cNvSpPr txBox="1"/>
          <p:nvPr/>
        </p:nvSpPr>
        <p:spPr>
          <a:xfrm>
            <a:off x="2267283" y="3099245"/>
            <a:ext cx="4771227" cy="419725"/>
          </a:xfrm>
          <a:prstGeom prst="rect">
            <a:avLst/>
          </a:prstGeom>
        </p:spPr>
        <p:txBody>
          <a:bodyPr vert="horz" lIns="91440" tIns="45720" rIns="91440" bIns="45720" rtlCol="0" anchor="b">
            <a:normAutofit/>
          </a:bodyPr>
          <a:lstStyle/>
          <a:p>
            <a:pPr>
              <a:lnSpc>
                <a:spcPct val="110000"/>
              </a:lnSpc>
              <a:spcBef>
                <a:spcPts val="1000"/>
              </a:spcBef>
            </a:pPr>
            <a:r>
              <a:rPr lang="en-US" sz="2000" b="1" dirty="0" err="1"/>
              <a:t>Zichem</a:t>
            </a:r>
            <a:endParaRPr lang="en-US" sz="2000" b="1" dirty="0"/>
          </a:p>
        </p:txBody>
      </p:sp>
      <p:cxnSp>
        <p:nvCxnSpPr>
          <p:cNvPr id="16" name="Straight Connector 15">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ol: verticaal 7">
            <a:extLst>
              <a:ext uri="{FF2B5EF4-FFF2-40B4-BE49-F238E27FC236}">
                <a16:creationId xmlns:a16="http://schemas.microsoft.com/office/drawing/2014/main" id="{BF0E56B8-EC52-AF72-D812-319F98ABE90C}"/>
              </a:ext>
            </a:extLst>
          </p:cNvPr>
          <p:cNvSpPr/>
          <p:nvPr/>
        </p:nvSpPr>
        <p:spPr>
          <a:xfrm>
            <a:off x="1745694" y="928748"/>
            <a:ext cx="3547122" cy="2232612"/>
          </a:xfrm>
          <a:prstGeom prst="verticalScroll">
            <a:avLst>
              <a:gd name="adj" fmla="val 25000"/>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dirty="0"/>
              <a:t>Scherpenheuvel</a:t>
            </a:r>
          </a:p>
        </p:txBody>
      </p:sp>
      <p:pic>
        <p:nvPicPr>
          <p:cNvPr id="9" name="Tijdelijke aanduiding voor inhoud 8">
            <a:extLst>
              <a:ext uri="{FF2B5EF4-FFF2-40B4-BE49-F238E27FC236}">
                <a16:creationId xmlns:a16="http://schemas.microsoft.com/office/drawing/2014/main" id="{E1C67CDC-BD6A-F776-3FDB-484ED80887D9}"/>
              </a:ext>
            </a:extLst>
          </p:cNvPr>
          <p:cNvPicPr>
            <a:picLocks noGrp="1" noChangeAspect="1"/>
          </p:cNvPicPr>
          <p:nvPr>
            <p:ph idx="1"/>
          </p:nvPr>
        </p:nvPicPr>
        <p:blipFill>
          <a:blip r:embed="rId2"/>
          <a:stretch>
            <a:fillRect/>
          </a:stretch>
        </p:blipFill>
        <p:spPr>
          <a:xfrm>
            <a:off x="5292816" y="0"/>
            <a:ext cx="6899185" cy="6858000"/>
          </a:xfrm>
          <a:prstGeom prst="rect">
            <a:avLst/>
          </a:prstGeom>
        </p:spPr>
      </p:pic>
    </p:spTree>
    <p:extLst>
      <p:ext uri="{BB962C8B-B14F-4D97-AF65-F5344CB8AC3E}">
        <p14:creationId xmlns:p14="http://schemas.microsoft.com/office/powerpoint/2010/main" val="331253073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605BF9B-CF6C-97D9-848B-B5DD1E913A41}"/>
              </a:ext>
            </a:extLst>
          </p:cNvPr>
          <p:cNvSpPr>
            <a:spLocks noGrp="1"/>
          </p:cNvSpPr>
          <p:nvPr>
            <p:ph type="title"/>
          </p:nvPr>
        </p:nvSpPr>
        <p:spPr>
          <a:xfrm>
            <a:off x="704088" y="914400"/>
            <a:ext cx="5195889" cy="1316736"/>
          </a:xfrm>
        </p:spPr>
        <p:txBody>
          <a:bodyPr>
            <a:normAutofit/>
          </a:bodyPr>
          <a:lstStyle/>
          <a:p>
            <a:r>
              <a:rPr lang="nl-BE" dirty="0"/>
              <a:t>Begroeiing </a:t>
            </a:r>
          </a:p>
        </p:txBody>
      </p:sp>
      <p:cxnSp>
        <p:nvCxnSpPr>
          <p:cNvPr id="24" name="Straight Connector 23">
            <a:extLst>
              <a:ext uri="{FF2B5EF4-FFF2-40B4-BE49-F238E27FC236}">
                <a16:creationId xmlns:a16="http://schemas.microsoft.com/office/drawing/2014/main" id="{F2B951FD-94F7-E138-3EC2-A66A551D91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Afbeelding 3">
            <a:extLst>
              <a:ext uri="{FF2B5EF4-FFF2-40B4-BE49-F238E27FC236}">
                <a16:creationId xmlns:a16="http://schemas.microsoft.com/office/drawing/2014/main" id="{5A56B289-D2A0-BA9F-7435-065A2E9A4F24}"/>
              </a:ext>
            </a:extLst>
          </p:cNvPr>
          <p:cNvPicPr>
            <a:picLocks noChangeAspect="1"/>
          </p:cNvPicPr>
          <p:nvPr/>
        </p:nvPicPr>
        <p:blipFill>
          <a:blip r:embed="rId2"/>
          <a:srcRect l="9120" r="6726"/>
          <a:stretch>
            <a:fillRect/>
          </a:stretch>
        </p:blipFill>
        <p:spPr>
          <a:xfrm>
            <a:off x="6794135" y="412230"/>
            <a:ext cx="5067160" cy="6445770"/>
          </a:xfrm>
          <a:prstGeom prst="rect">
            <a:avLst/>
          </a:prstGeom>
        </p:spPr>
      </p:pic>
      <p:sp>
        <p:nvSpPr>
          <p:cNvPr id="8" name="Tekstvak 7">
            <a:extLst>
              <a:ext uri="{FF2B5EF4-FFF2-40B4-BE49-F238E27FC236}">
                <a16:creationId xmlns:a16="http://schemas.microsoft.com/office/drawing/2014/main" id="{1AC10E41-CF01-9A4B-DE23-94CA743E9E93}"/>
              </a:ext>
            </a:extLst>
          </p:cNvPr>
          <p:cNvSpPr txBox="1"/>
          <p:nvPr/>
        </p:nvSpPr>
        <p:spPr>
          <a:xfrm>
            <a:off x="787363" y="2003899"/>
            <a:ext cx="6093500" cy="1631216"/>
          </a:xfrm>
          <a:prstGeom prst="rect">
            <a:avLst/>
          </a:prstGeom>
          <a:noFill/>
        </p:spPr>
        <p:txBody>
          <a:bodyPr wrap="square">
            <a:spAutoFit/>
          </a:bodyPr>
          <a:lstStyle/>
          <a:p>
            <a:r>
              <a:rPr lang="nl-BE" sz="2000" dirty="0"/>
              <a:t>Tienen wordt de suikerstad genoemd. Dat komt </a:t>
            </a:r>
            <a:r>
              <a:rPr lang="nl-BE" sz="2000" b="1" dirty="0"/>
              <a:t>doordat er op de velden rond de stad heel veel suikerbieten groeien</a:t>
            </a:r>
            <a:r>
              <a:rPr lang="nl-BE" sz="2000" dirty="0"/>
              <a:t>. Van die bieten maken ze in de fabriek de suiker die </a:t>
            </a:r>
            <a:r>
              <a:rPr lang="nl-BE" sz="2000" b="1" dirty="0"/>
              <a:t>jij in je thee of op je pannenkoek doet.</a:t>
            </a:r>
          </a:p>
        </p:txBody>
      </p:sp>
      <p:sp>
        <p:nvSpPr>
          <p:cNvPr id="5" name="Tijdelijke aanduiding voor inhoud 4">
            <a:extLst>
              <a:ext uri="{FF2B5EF4-FFF2-40B4-BE49-F238E27FC236}">
                <a16:creationId xmlns:a16="http://schemas.microsoft.com/office/drawing/2014/main" id="{9A75EDC3-42A2-DA2B-CEB0-2FCFF2CEAC89}"/>
              </a:ext>
            </a:extLst>
          </p:cNvPr>
          <p:cNvSpPr>
            <a:spLocks noGrp="1"/>
          </p:cNvSpPr>
          <p:nvPr>
            <p:ph idx="1"/>
          </p:nvPr>
        </p:nvSpPr>
        <p:spPr>
          <a:xfrm>
            <a:off x="-929005" y="949271"/>
            <a:ext cx="10691265" cy="3739896"/>
          </a:xfrm>
        </p:spPr>
        <p:txBody>
          <a:bodyPr/>
          <a:lstStyle/>
          <a:p>
            <a:endParaRPr lang="nl-BE" dirty="0"/>
          </a:p>
        </p:txBody>
      </p:sp>
    </p:spTree>
    <p:extLst>
      <p:ext uri="{BB962C8B-B14F-4D97-AF65-F5344CB8AC3E}">
        <p14:creationId xmlns:p14="http://schemas.microsoft.com/office/powerpoint/2010/main" val="1677844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pic>
        <p:nvPicPr>
          <p:cNvPr id="4" name="Tijdelijke aanduiding voor inhoud 3">
            <a:extLst>
              <a:ext uri="{FF2B5EF4-FFF2-40B4-BE49-F238E27FC236}">
                <a16:creationId xmlns:a16="http://schemas.microsoft.com/office/drawing/2014/main" id="{0F16307A-0067-8EEE-AD23-5FED34794082}"/>
              </a:ext>
            </a:extLst>
          </p:cNvPr>
          <p:cNvPicPr>
            <a:picLocks noChangeAspect="1"/>
          </p:cNvPicPr>
          <p:nvPr/>
        </p:nvPicPr>
        <p:blipFill>
          <a:blip r:embed="rId2"/>
          <a:srcRect t="15243" b="9757"/>
          <a:stretch>
            <a:fillRect/>
          </a:stretch>
        </p:blipFill>
        <p:spPr>
          <a:xfrm>
            <a:off x="-2" y="-3"/>
            <a:ext cx="12191979" cy="6857990"/>
          </a:xfrm>
          <a:prstGeom prst="rect">
            <a:avLst/>
          </a:prstGeom>
        </p:spPr>
      </p:pic>
      <p:sp>
        <p:nvSpPr>
          <p:cNvPr id="28" name="Rectangle 27">
            <a:extLst>
              <a:ext uri="{FF2B5EF4-FFF2-40B4-BE49-F238E27FC236}">
                <a16:creationId xmlns:a16="http://schemas.microsoft.com/office/drawing/2014/main" id="{D21F66AB-6D67-4C86-A415-0B6E4EEC5A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3811" y="423809"/>
            <a:ext cx="6858002" cy="6010383"/>
          </a:xfrm>
          <a:prstGeom prst="rect">
            <a:avLst/>
          </a:prstGeom>
          <a:gradFill>
            <a:gsLst>
              <a:gs pos="0">
                <a:schemeClr val="bg1">
                  <a:alpha val="0"/>
                </a:schemeClr>
              </a:gs>
              <a:gs pos="46000">
                <a:schemeClr val="bg1">
                  <a:alpha val="31000"/>
                </a:schemeClr>
              </a:gs>
              <a:gs pos="26000">
                <a:schemeClr val="bg1">
                  <a:alpha val="17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el 1">
            <a:extLst>
              <a:ext uri="{FF2B5EF4-FFF2-40B4-BE49-F238E27FC236}">
                <a16:creationId xmlns:a16="http://schemas.microsoft.com/office/drawing/2014/main" id="{0CAF1509-3F9A-6DFD-08C2-A40B70BB20F2}"/>
              </a:ext>
            </a:extLst>
          </p:cNvPr>
          <p:cNvSpPr>
            <a:spLocks noGrp="1"/>
          </p:cNvSpPr>
          <p:nvPr>
            <p:ph type="title"/>
          </p:nvPr>
        </p:nvSpPr>
        <p:spPr>
          <a:xfrm>
            <a:off x="313786" y="908651"/>
            <a:ext cx="5230366" cy="4005454"/>
          </a:xfrm>
        </p:spPr>
        <p:txBody>
          <a:bodyPr vert="horz" lIns="91440" tIns="45720" rIns="91440" bIns="45720" rtlCol="0" anchor="t">
            <a:normAutofit/>
          </a:bodyPr>
          <a:lstStyle/>
          <a:p>
            <a:r>
              <a:rPr lang="en-US" sz="6800"/>
              <a:t>Brussels airport (zaventem) </a:t>
            </a:r>
          </a:p>
        </p:txBody>
      </p:sp>
      <p:sp>
        <p:nvSpPr>
          <p:cNvPr id="17" name="Content Placeholder 7">
            <a:extLst>
              <a:ext uri="{FF2B5EF4-FFF2-40B4-BE49-F238E27FC236}">
                <a16:creationId xmlns:a16="http://schemas.microsoft.com/office/drawing/2014/main" id="{1729C32C-6C92-88F8-CD9B-9E6F29CCE3FB}"/>
              </a:ext>
            </a:extLst>
          </p:cNvPr>
          <p:cNvSpPr>
            <a:spLocks noGrp="1"/>
          </p:cNvSpPr>
          <p:nvPr>
            <p:ph idx="1"/>
          </p:nvPr>
        </p:nvSpPr>
        <p:spPr>
          <a:xfrm>
            <a:off x="313787" y="5050632"/>
            <a:ext cx="3793200" cy="1129888"/>
          </a:xfrm>
        </p:spPr>
        <p:txBody>
          <a:bodyPr vert="horz" lIns="91440" tIns="45720" rIns="91440" bIns="45720" rtlCol="0" anchor="b">
            <a:normAutofit/>
          </a:bodyPr>
          <a:lstStyle/>
          <a:p>
            <a:pPr marL="0" indent="0">
              <a:buNone/>
            </a:pPr>
            <a:r>
              <a:rPr lang="en-US" i="1" dirty="0"/>
              <a:t>de </a:t>
            </a:r>
            <a:r>
              <a:rPr lang="en-US" i="1" dirty="0" err="1"/>
              <a:t>grootste</a:t>
            </a:r>
            <a:r>
              <a:rPr lang="en-US" i="1" dirty="0"/>
              <a:t> </a:t>
            </a:r>
            <a:r>
              <a:rPr lang="en-US" i="1" dirty="0" err="1"/>
              <a:t>en</a:t>
            </a:r>
            <a:r>
              <a:rPr lang="en-US" i="1" dirty="0"/>
              <a:t> </a:t>
            </a:r>
            <a:r>
              <a:rPr lang="en-US" i="1" dirty="0" err="1"/>
              <a:t>belangrijkste</a:t>
            </a:r>
            <a:r>
              <a:rPr lang="en-US" i="1" dirty="0"/>
              <a:t> </a:t>
            </a:r>
            <a:r>
              <a:rPr lang="en-US" i="1" dirty="0" err="1"/>
              <a:t>luchthaven</a:t>
            </a:r>
            <a:r>
              <a:rPr lang="en-US" i="1" dirty="0"/>
              <a:t> van </a:t>
            </a:r>
            <a:r>
              <a:rPr lang="en-US" i="1" dirty="0" err="1"/>
              <a:t>België</a:t>
            </a:r>
            <a:r>
              <a:rPr lang="en-US" i="1" dirty="0"/>
              <a:t>, </a:t>
            </a:r>
            <a:r>
              <a:rPr lang="en-US" i="1" dirty="0" err="1"/>
              <a:t>gelegen</a:t>
            </a:r>
            <a:r>
              <a:rPr lang="en-US" i="1" dirty="0"/>
              <a:t> op </a:t>
            </a:r>
            <a:r>
              <a:rPr lang="en-US" i="1" dirty="0" err="1"/>
              <a:t>ongeveer</a:t>
            </a:r>
            <a:r>
              <a:rPr lang="en-US" i="1" dirty="0"/>
              <a:t> 12 km van Brussel</a:t>
            </a:r>
          </a:p>
        </p:txBody>
      </p:sp>
      <p:cxnSp>
        <p:nvCxnSpPr>
          <p:cNvPr id="30" name="Straight Connector 29">
            <a:extLst>
              <a:ext uri="{FF2B5EF4-FFF2-40B4-BE49-F238E27FC236}">
                <a16:creationId xmlns:a16="http://schemas.microsoft.com/office/drawing/2014/main" id="{0B66F5E1-B07D-4718-F4B4-5FCE4B7E8F4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9006" y="727509"/>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0584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F1ED963-EDFD-8B31-F666-4CEECEC74A28}"/>
              </a:ext>
            </a:extLst>
          </p:cNvPr>
          <p:cNvSpPr>
            <a:spLocks noGrp="1"/>
          </p:cNvSpPr>
          <p:nvPr>
            <p:ph type="title"/>
          </p:nvPr>
        </p:nvSpPr>
        <p:spPr>
          <a:xfrm>
            <a:off x="700088" y="909637"/>
            <a:ext cx="6400800" cy="1307592"/>
          </a:xfrm>
        </p:spPr>
        <p:txBody>
          <a:bodyPr>
            <a:normAutofit/>
          </a:bodyPr>
          <a:lstStyle/>
          <a:p>
            <a:pPr>
              <a:lnSpc>
                <a:spcPct val="90000"/>
              </a:lnSpc>
            </a:pPr>
            <a:r>
              <a:rPr lang="nl-BE" sz="2800"/>
              <a:t>Bezienswaardigheden:</a:t>
            </a:r>
            <a:br>
              <a:rPr lang="nl-BE" sz="2800"/>
            </a:br>
            <a:r>
              <a:rPr lang="nl-BE" sz="2800"/>
              <a:t>de kotmadam , kasteel van groot-</a:t>
            </a:r>
            <a:r>
              <a:rPr lang="nl-BE" sz="2800" err="1"/>
              <a:t>bijgaarden</a:t>
            </a:r>
            <a:r>
              <a:rPr lang="nl-BE" sz="2800"/>
              <a:t> </a:t>
            </a:r>
          </a:p>
        </p:txBody>
      </p:sp>
      <p:cxnSp>
        <p:nvCxnSpPr>
          <p:cNvPr id="20" name="Straight Connector 19">
            <a:extLst>
              <a:ext uri="{FF2B5EF4-FFF2-40B4-BE49-F238E27FC236}">
                <a16:creationId xmlns:a16="http://schemas.microsoft.com/office/drawing/2014/main" id="{8E813B4C-6731-0B72-5252-A79AB0E20B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3900"/>
            <a:ext cx="1058875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E2F23143-5056-471F-1630-DE87AB017249}"/>
              </a:ext>
            </a:extLst>
          </p:cNvPr>
          <p:cNvSpPr>
            <a:spLocks noGrp="1"/>
          </p:cNvSpPr>
          <p:nvPr>
            <p:ph idx="1"/>
          </p:nvPr>
        </p:nvSpPr>
        <p:spPr>
          <a:xfrm>
            <a:off x="700088" y="2221992"/>
            <a:ext cx="6400800" cy="3739896"/>
          </a:xfrm>
        </p:spPr>
        <p:txBody>
          <a:bodyPr>
            <a:normAutofit/>
          </a:bodyPr>
          <a:lstStyle/>
          <a:p>
            <a:r>
              <a:rPr lang="nl-BE" b="1" dirty="0"/>
              <a:t>De Kotmadam </a:t>
            </a:r>
            <a:r>
              <a:rPr lang="nl-BE" dirty="0"/>
              <a:t>is een heel bekende en </a:t>
            </a:r>
            <a:r>
              <a:rPr lang="nl-BE" b="1" dirty="0"/>
              <a:t>grappige Vlaamse tv-serie </a:t>
            </a:r>
            <a:r>
              <a:rPr lang="nl-BE" dirty="0"/>
              <a:t>die zich afspeelt in </a:t>
            </a:r>
            <a:r>
              <a:rPr lang="nl-BE" b="1" dirty="0"/>
              <a:t>Leuven,</a:t>
            </a:r>
            <a:r>
              <a:rPr lang="nl-BE" dirty="0"/>
              <a:t> een stad waar heel </a:t>
            </a:r>
            <a:r>
              <a:rPr lang="nl-BE" b="1" dirty="0"/>
              <a:t>veel studenten wonen.</a:t>
            </a:r>
          </a:p>
        </p:txBody>
      </p:sp>
      <p:pic>
        <p:nvPicPr>
          <p:cNvPr id="4" name="Afbeelding 3">
            <a:extLst>
              <a:ext uri="{FF2B5EF4-FFF2-40B4-BE49-F238E27FC236}">
                <a16:creationId xmlns:a16="http://schemas.microsoft.com/office/drawing/2014/main" id="{B3F02DD5-6EBC-E8BB-C2B2-2D1A7D264C36}"/>
              </a:ext>
            </a:extLst>
          </p:cNvPr>
          <p:cNvPicPr>
            <a:picLocks noChangeAspect="1"/>
          </p:cNvPicPr>
          <p:nvPr/>
        </p:nvPicPr>
        <p:blipFill>
          <a:blip r:embed="rId2"/>
          <a:stretch>
            <a:fillRect/>
          </a:stretch>
        </p:blipFill>
        <p:spPr>
          <a:xfrm>
            <a:off x="8392166" y="809190"/>
            <a:ext cx="3271430" cy="4049065"/>
          </a:xfrm>
          <a:prstGeom prst="rect">
            <a:avLst/>
          </a:prstGeom>
        </p:spPr>
      </p:pic>
      <p:cxnSp>
        <p:nvCxnSpPr>
          <p:cNvPr id="22" name="Straight Connector 21">
            <a:extLst>
              <a:ext uri="{FF2B5EF4-FFF2-40B4-BE49-F238E27FC236}">
                <a16:creationId xmlns:a16="http://schemas.microsoft.com/office/drawing/2014/main" id="{6E0E8146-6E65-2E6C-0C86-547E3C9254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065" y="6145599"/>
            <a:ext cx="105828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kstvak 5">
            <a:extLst>
              <a:ext uri="{FF2B5EF4-FFF2-40B4-BE49-F238E27FC236}">
                <a16:creationId xmlns:a16="http://schemas.microsoft.com/office/drawing/2014/main" id="{E9C2287A-DFD5-1507-0322-2CB9201DD43F}"/>
              </a:ext>
            </a:extLst>
          </p:cNvPr>
          <p:cNvSpPr txBox="1"/>
          <p:nvPr/>
        </p:nvSpPr>
        <p:spPr>
          <a:xfrm>
            <a:off x="700088" y="3445609"/>
            <a:ext cx="6093500" cy="646331"/>
          </a:xfrm>
          <a:prstGeom prst="rect">
            <a:avLst/>
          </a:prstGeom>
          <a:noFill/>
        </p:spPr>
        <p:txBody>
          <a:bodyPr wrap="square">
            <a:spAutoFit/>
          </a:bodyPr>
          <a:lstStyle/>
          <a:p>
            <a:r>
              <a:rPr lang="nl-BE" dirty="0"/>
              <a:t>Het Kasteel van Groot-</a:t>
            </a:r>
            <a:r>
              <a:rPr lang="nl-BE" dirty="0" err="1"/>
              <a:t>Bijgaarden</a:t>
            </a:r>
            <a:r>
              <a:rPr lang="nl-BE" dirty="0"/>
              <a:t> is een echt </a:t>
            </a:r>
            <a:r>
              <a:rPr lang="nl-BE" b="1" dirty="0"/>
              <a:t>sprookjeskasteel </a:t>
            </a:r>
            <a:r>
              <a:rPr lang="nl-BE" dirty="0"/>
              <a:t>vlak bij Brussel. </a:t>
            </a:r>
          </a:p>
        </p:txBody>
      </p:sp>
      <p:pic>
        <p:nvPicPr>
          <p:cNvPr id="7" name="Afbeelding 6">
            <a:extLst>
              <a:ext uri="{FF2B5EF4-FFF2-40B4-BE49-F238E27FC236}">
                <a16:creationId xmlns:a16="http://schemas.microsoft.com/office/drawing/2014/main" id="{D53E66DE-7EE6-0200-66B5-FFE3B4C524AF}"/>
              </a:ext>
            </a:extLst>
          </p:cNvPr>
          <p:cNvPicPr>
            <a:picLocks noChangeAspect="1"/>
          </p:cNvPicPr>
          <p:nvPr/>
        </p:nvPicPr>
        <p:blipFill>
          <a:blip r:embed="rId3"/>
          <a:stretch>
            <a:fillRect/>
          </a:stretch>
        </p:blipFill>
        <p:spPr>
          <a:xfrm>
            <a:off x="5120736" y="3971163"/>
            <a:ext cx="3271430" cy="1990725"/>
          </a:xfrm>
          <a:prstGeom prst="rect">
            <a:avLst/>
          </a:prstGeom>
        </p:spPr>
      </p:pic>
      <p:sp>
        <p:nvSpPr>
          <p:cNvPr id="17" name="Pijl: rechts 16">
            <a:extLst>
              <a:ext uri="{FF2B5EF4-FFF2-40B4-BE49-F238E27FC236}">
                <a16:creationId xmlns:a16="http://schemas.microsoft.com/office/drawing/2014/main" id="{28A6F742-669B-5C6C-5C3F-A36E68CEA48B}"/>
              </a:ext>
            </a:extLst>
          </p:cNvPr>
          <p:cNvSpPr/>
          <p:nvPr/>
        </p:nvSpPr>
        <p:spPr>
          <a:xfrm>
            <a:off x="6610662" y="2083634"/>
            <a:ext cx="1190314" cy="539646"/>
          </a:xfrm>
          <a:prstGeom prst="rightArrow">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23" name="Verbindingslijn: gebogen 22">
            <a:extLst>
              <a:ext uri="{FF2B5EF4-FFF2-40B4-BE49-F238E27FC236}">
                <a16:creationId xmlns:a16="http://schemas.microsoft.com/office/drawing/2014/main" id="{E2B47147-3C3B-986E-9D2F-0DDFE47922D0}"/>
              </a:ext>
            </a:extLst>
          </p:cNvPr>
          <p:cNvCxnSpPr/>
          <p:nvPr/>
        </p:nvCxnSpPr>
        <p:spPr>
          <a:xfrm>
            <a:off x="3412861" y="4122985"/>
            <a:ext cx="1565943" cy="843540"/>
          </a:xfrm>
          <a:prstGeom prst="bentConnector3">
            <a:avLst>
              <a:gd name="adj1" fmla="val 75846"/>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Ster: 7 punten 7">
            <a:extLst>
              <a:ext uri="{FF2B5EF4-FFF2-40B4-BE49-F238E27FC236}">
                <a16:creationId xmlns:a16="http://schemas.microsoft.com/office/drawing/2014/main" id="{A46A52D5-6A2F-2EB5-2503-CDFC9ED24FBE}"/>
              </a:ext>
            </a:extLst>
          </p:cNvPr>
          <p:cNvSpPr/>
          <p:nvPr/>
        </p:nvSpPr>
        <p:spPr>
          <a:xfrm>
            <a:off x="201373" y="4091940"/>
            <a:ext cx="3352175" cy="1838495"/>
          </a:xfrm>
          <a:prstGeom prst="star7">
            <a:avLst>
              <a:gd name="adj" fmla="val 25751"/>
              <a:gd name="hf" fmla="val 102572"/>
              <a:gd name="vf" fmla="val 105210"/>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In de lente is het thema Maya de bij</a:t>
            </a:r>
          </a:p>
        </p:txBody>
      </p:sp>
      <p:sp>
        <p:nvSpPr>
          <p:cNvPr id="9" name="Tekstvak 8">
            <a:extLst>
              <a:ext uri="{FF2B5EF4-FFF2-40B4-BE49-F238E27FC236}">
                <a16:creationId xmlns:a16="http://schemas.microsoft.com/office/drawing/2014/main" id="{6A81C69C-E1A7-17A3-6CC6-9C4137F7B59A}"/>
              </a:ext>
            </a:extLst>
          </p:cNvPr>
          <p:cNvSpPr txBox="1"/>
          <p:nvPr/>
        </p:nvSpPr>
        <p:spPr>
          <a:xfrm>
            <a:off x="3121430" y="5249926"/>
            <a:ext cx="1857374" cy="646331"/>
          </a:xfrm>
          <a:prstGeom prst="rect">
            <a:avLst/>
          </a:prstGeom>
          <a:noFill/>
        </p:spPr>
        <p:txBody>
          <a:bodyPr wrap="square" rtlCol="0">
            <a:spAutoFit/>
          </a:bodyPr>
          <a:lstStyle/>
          <a:p>
            <a:r>
              <a:rPr lang="nl-BE" b="1" dirty="0"/>
              <a:t>Er zijn elke keer andere thema’s.</a:t>
            </a:r>
          </a:p>
        </p:txBody>
      </p:sp>
    </p:spTree>
    <p:extLst>
      <p:ext uri="{BB962C8B-B14F-4D97-AF65-F5344CB8AC3E}">
        <p14:creationId xmlns:p14="http://schemas.microsoft.com/office/powerpoint/2010/main" val="3950126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FD17832-B7CC-01F6-6D15-0902D85A7600}"/>
              </a:ext>
            </a:extLst>
          </p:cNvPr>
          <p:cNvSpPr>
            <a:spLocks noGrp="1"/>
          </p:cNvSpPr>
          <p:nvPr>
            <p:ph type="title"/>
          </p:nvPr>
        </p:nvSpPr>
        <p:spPr>
          <a:xfrm>
            <a:off x="6284749" y="909638"/>
            <a:ext cx="5201121" cy="1318062"/>
          </a:xfrm>
        </p:spPr>
        <p:txBody>
          <a:bodyPr>
            <a:normAutofit/>
          </a:bodyPr>
          <a:lstStyle/>
          <a:p>
            <a:r>
              <a:rPr lang="nl-BE" dirty="0"/>
              <a:t>Vip Jeroen  </a:t>
            </a:r>
            <a:r>
              <a:rPr lang="nl-BE" dirty="0" err="1"/>
              <a:t>Meus</a:t>
            </a:r>
            <a:r>
              <a:rPr lang="nl-BE" dirty="0"/>
              <a:t> (kok)</a:t>
            </a:r>
          </a:p>
        </p:txBody>
      </p:sp>
      <p:pic>
        <p:nvPicPr>
          <p:cNvPr id="4" name="Afbeelding 3">
            <a:extLst>
              <a:ext uri="{FF2B5EF4-FFF2-40B4-BE49-F238E27FC236}">
                <a16:creationId xmlns:a16="http://schemas.microsoft.com/office/drawing/2014/main" id="{295116A2-91E3-3830-96C8-FF92FE1C88F6}"/>
              </a:ext>
            </a:extLst>
          </p:cNvPr>
          <p:cNvPicPr>
            <a:picLocks noChangeAspect="1"/>
          </p:cNvPicPr>
          <p:nvPr/>
        </p:nvPicPr>
        <p:blipFill>
          <a:blip r:embed="rId2"/>
          <a:srcRect t="561" b="13789"/>
          <a:stretch>
            <a:fillRect/>
          </a:stretch>
        </p:blipFill>
        <p:spPr>
          <a:xfrm>
            <a:off x="20" y="10"/>
            <a:ext cx="5686740" cy="6857990"/>
          </a:xfrm>
          <a:prstGeom prst="rect">
            <a:avLst/>
          </a:prstGeom>
        </p:spPr>
      </p:pic>
      <p:cxnSp>
        <p:nvCxnSpPr>
          <p:cNvPr id="11" name="Straight Connector 10">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22739" y="722376"/>
            <a:ext cx="16002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513349BB-7D7F-F3EB-C8FE-DD2D9C8D63FE}"/>
              </a:ext>
            </a:extLst>
          </p:cNvPr>
          <p:cNvSpPr>
            <a:spLocks noGrp="1"/>
          </p:cNvSpPr>
          <p:nvPr>
            <p:ph idx="1"/>
          </p:nvPr>
        </p:nvSpPr>
        <p:spPr>
          <a:xfrm>
            <a:off x="6290838" y="2236843"/>
            <a:ext cx="5201121" cy="3931920"/>
          </a:xfrm>
        </p:spPr>
        <p:txBody>
          <a:bodyPr>
            <a:normAutofit/>
          </a:bodyPr>
          <a:lstStyle/>
          <a:p>
            <a:r>
              <a:rPr lang="nl-BE" b="1" dirty="0"/>
              <a:t>bekendste kok van Vlaanderen</a:t>
            </a:r>
            <a:r>
              <a:rPr lang="nl-BE" dirty="0"/>
              <a:t>, vooral bekend van zijn kookprogramma "</a:t>
            </a:r>
            <a:r>
              <a:rPr lang="nl-BE" b="1" dirty="0"/>
              <a:t>Dagelijkse kost</a:t>
            </a:r>
            <a:r>
              <a:rPr lang="nl-BE" dirty="0"/>
              <a:t>".</a:t>
            </a:r>
          </a:p>
        </p:txBody>
      </p:sp>
    </p:spTree>
    <p:extLst>
      <p:ext uri="{BB962C8B-B14F-4D97-AF65-F5344CB8AC3E}">
        <p14:creationId xmlns:p14="http://schemas.microsoft.com/office/powerpoint/2010/main" val="640061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EBA1D04-2495-56DF-5658-BC7C6DAEC699}"/>
              </a:ext>
            </a:extLst>
          </p:cNvPr>
          <p:cNvSpPr>
            <a:spLocks noGrp="1"/>
          </p:cNvSpPr>
          <p:nvPr>
            <p:ph type="title"/>
          </p:nvPr>
        </p:nvSpPr>
        <p:spPr>
          <a:xfrm>
            <a:off x="704088" y="914400"/>
            <a:ext cx="3799763" cy="1473200"/>
          </a:xfrm>
        </p:spPr>
        <p:txBody>
          <a:bodyPr>
            <a:normAutofit/>
          </a:bodyPr>
          <a:lstStyle/>
          <a:p>
            <a:r>
              <a:rPr lang="nl-BE" sz="3600" dirty="0"/>
              <a:t>Gezellig samenzijn</a:t>
            </a:r>
          </a:p>
        </p:txBody>
      </p:sp>
      <p:cxnSp>
        <p:nvCxnSpPr>
          <p:cNvPr id="14" name="Straight Connector 10">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F9745CE1-3B1C-8CA6-7CFE-2697F1216A61}"/>
              </a:ext>
            </a:extLst>
          </p:cNvPr>
          <p:cNvSpPr>
            <a:spLocks noGrp="1"/>
          </p:cNvSpPr>
          <p:nvPr>
            <p:ph idx="1"/>
          </p:nvPr>
        </p:nvSpPr>
        <p:spPr>
          <a:xfrm>
            <a:off x="704088" y="2387600"/>
            <a:ext cx="3799763" cy="3767328"/>
          </a:xfrm>
        </p:spPr>
        <p:txBody>
          <a:bodyPr>
            <a:normAutofit/>
          </a:bodyPr>
          <a:lstStyle/>
          <a:p>
            <a:r>
              <a:rPr lang="nl-BE" dirty="0"/>
              <a:t>Rock </a:t>
            </a:r>
            <a:r>
              <a:rPr lang="nl-BE" dirty="0" err="1"/>
              <a:t>Werchter</a:t>
            </a:r>
            <a:r>
              <a:rPr lang="nl-BE" dirty="0"/>
              <a:t> is het </a:t>
            </a:r>
            <a:r>
              <a:rPr lang="nl-BE" b="1" dirty="0"/>
              <a:t>grootste muziekfeest van België</a:t>
            </a:r>
            <a:r>
              <a:rPr lang="nl-BE" dirty="0"/>
              <a:t>. Het duurt </a:t>
            </a:r>
            <a:r>
              <a:rPr lang="nl-BE" b="1" dirty="0"/>
              <a:t>vier dagen</a:t>
            </a:r>
            <a:r>
              <a:rPr lang="nl-BE" dirty="0"/>
              <a:t> en vindt plaats in </a:t>
            </a:r>
            <a:r>
              <a:rPr lang="nl-BE" b="1" dirty="0"/>
              <a:t>het dorpje </a:t>
            </a:r>
            <a:r>
              <a:rPr lang="nl-BE" b="1" dirty="0" err="1"/>
              <a:t>Werchter</a:t>
            </a:r>
            <a:r>
              <a:rPr lang="nl-BE" dirty="0"/>
              <a:t>.</a:t>
            </a:r>
          </a:p>
        </p:txBody>
      </p:sp>
      <p:pic>
        <p:nvPicPr>
          <p:cNvPr id="4" name="Afbeelding 3">
            <a:extLst>
              <a:ext uri="{FF2B5EF4-FFF2-40B4-BE49-F238E27FC236}">
                <a16:creationId xmlns:a16="http://schemas.microsoft.com/office/drawing/2014/main" id="{6C8F7FA2-A38A-0DF4-F169-D55C40937F14}"/>
              </a:ext>
            </a:extLst>
          </p:cNvPr>
          <p:cNvPicPr>
            <a:picLocks noChangeAspect="1"/>
          </p:cNvPicPr>
          <p:nvPr/>
        </p:nvPicPr>
        <p:blipFill>
          <a:blip r:embed="rId2"/>
          <a:srcRect l="16568" r="15510" b="-1"/>
          <a:stretch>
            <a:fillRect/>
          </a:stretch>
        </p:blipFill>
        <p:spPr>
          <a:xfrm>
            <a:off x="4981575" y="735286"/>
            <a:ext cx="6495042" cy="5419642"/>
          </a:xfrm>
          <a:prstGeom prst="rect">
            <a:avLst/>
          </a:prstGeom>
        </p:spPr>
      </p:pic>
    </p:spTree>
    <p:extLst>
      <p:ext uri="{BB962C8B-B14F-4D97-AF65-F5344CB8AC3E}">
        <p14:creationId xmlns:p14="http://schemas.microsoft.com/office/powerpoint/2010/main" val="23627780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8AB0E7F-F7F4-3A9A-5432-B51C2A098951}"/>
              </a:ext>
            </a:extLst>
          </p:cNvPr>
          <p:cNvSpPr>
            <a:spLocks noGrp="1"/>
          </p:cNvSpPr>
          <p:nvPr>
            <p:ph type="title"/>
          </p:nvPr>
        </p:nvSpPr>
        <p:spPr>
          <a:xfrm>
            <a:off x="6696186" y="909637"/>
            <a:ext cx="4800600" cy="1307592"/>
          </a:xfrm>
        </p:spPr>
        <p:txBody>
          <a:bodyPr>
            <a:normAutofit fontScale="90000"/>
          </a:bodyPr>
          <a:lstStyle/>
          <a:p>
            <a:r>
              <a:rPr lang="nl-BE" dirty="0"/>
              <a:t>Leuke wandelingen maken</a:t>
            </a:r>
          </a:p>
        </p:txBody>
      </p:sp>
      <p:pic>
        <p:nvPicPr>
          <p:cNvPr id="4" name="Afbeelding 3">
            <a:extLst>
              <a:ext uri="{FF2B5EF4-FFF2-40B4-BE49-F238E27FC236}">
                <a16:creationId xmlns:a16="http://schemas.microsoft.com/office/drawing/2014/main" id="{10C01E0B-8201-DFCE-358C-84C4ED53BDE6}"/>
              </a:ext>
            </a:extLst>
          </p:cNvPr>
          <p:cNvPicPr>
            <a:picLocks noChangeAspect="1"/>
          </p:cNvPicPr>
          <p:nvPr/>
        </p:nvPicPr>
        <p:blipFill>
          <a:blip r:embed="rId2"/>
          <a:srcRect t="14809" b="8886"/>
          <a:stretch>
            <a:fillRect/>
          </a:stretch>
        </p:blipFill>
        <p:spPr>
          <a:xfrm>
            <a:off x="20" y="10"/>
            <a:ext cx="6044164" cy="6857990"/>
          </a:xfrm>
          <a:prstGeom prst="rect">
            <a:avLst/>
          </a:prstGeom>
        </p:spPr>
      </p:pic>
      <p:cxnSp>
        <p:nvCxnSpPr>
          <p:cNvPr id="11" name="Straight Connector 10">
            <a:extLst>
              <a:ext uri="{FF2B5EF4-FFF2-40B4-BE49-F238E27FC236}">
                <a16:creationId xmlns:a16="http://schemas.microsoft.com/office/drawing/2014/main" id="{511FC409-B3C2-4F68-865C-C5333D6F27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81300" y="723900"/>
            <a:ext cx="4610075"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F6C9B406-544E-DFE0-E50A-1A929900E38D}"/>
              </a:ext>
            </a:extLst>
          </p:cNvPr>
          <p:cNvSpPr>
            <a:spLocks noGrp="1"/>
          </p:cNvSpPr>
          <p:nvPr>
            <p:ph idx="1"/>
          </p:nvPr>
        </p:nvSpPr>
        <p:spPr>
          <a:xfrm>
            <a:off x="6696186" y="2221992"/>
            <a:ext cx="4800600" cy="3739896"/>
          </a:xfrm>
        </p:spPr>
        <p:txBody>
          <a:bodyPr>
            <a:normAutofit/>
          </a:bodyPr>
          <a:lstStyle/>
          <a:p>
            <a:r>
              <a:rPr lang="nl-BE" dirty="0"/>
              <a:t>Vlaams-Brabant is de </a:t>
            </a:r>
            <a:r>
              <a:rPr lang="nl-BE" b="1" dirty="0"/>
              <a:t>perfecte plek </a:t>
            </a:r>
            <a:r>
              <a:rPr lang="nl-BE" dirty="0"/>
              <a:t>om buiten te spelen! Het is de provincie </a:t>
            </a:r>
            <a:r>
              <a:rPr lang="nl-BE" b="1" dirty="0"/>
              <a:t>rond Brussel met superveel bos en heuvels.</a:t>
            </a:r>
          </a:p>
        </p:txBody>
      </p:sp>
      <p:cxnSp>
        <p:nvCxnSpPr>
          <p:cNvPr id="13" name="Straight Connector 12">
            <a:extLst>
              <a:ext uri="{FF2B5EF4-FFF2-40B4-BE49-F238E27FC236}">
                <a16:creationId xmlns:a16="http://schemas.microsoft.com/office/drawing/2014/main" id="{B810270D-76A7-44B3-9746-7EDF57886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81300" y="6142781"/>
            <a:ext cx="4610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891868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Hand die bal vasthoudt">
            <a:extLst>
              <a:ext uri="{FF2B5EF4-FFF2-40B4-BE49-F238E27FC236}">
                <a16:creationId xmlns:a16="http://schemas.microsoft.com/office/drawing/2014/main" id="{F65E7AE4-9E8C-B254-8988-119A76DED8A3}"/>
              </a:ext>
            </a:extLst>
          </p:cNvPr>
          <p:cNvPicPr>
            <a:picLocks noChangeAspect="1"/>
          </p:cNvPicPr>
          <p:nvPr/>
        </p:nvPicPr>
        <p:blipFill>
          <a:blip r:embed="rId2"/>
          <a:srcRect b="15414"/>
          <a:stretch>
            <a:fillRect/>
          </a:stretch>
        </p:blipFill>
        <p:spPr>
          <a:xfrm>
            <a:off x="-174875" y="-7150"/>
            <a:ext cx="12191980" cy="6857990"/>
          </a:xfrm>
          <a:prstGeom prst="rect">
            <a:avLst/>
          </a:prstGeom>
        </p:spPr>
      </p:pic>
      <p:sp>
        <p:nvSpPr>
          <p:cNvPr id="28" name="Rectangle 27">
            <a:extLst>
              <a:ext uri="{FF2B5EF4-FFF2-40B4-BE49-F238E27FC236}">
                <a16:creationId xmlns:a16="http://schemas.microsoft.com/office/drawing/2014/main" id="{6BB6B482-ACCA-4938-8AEA-49D525C17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905" y="46904"/>
            <a:ext cx="6865150" cy="6771342"/>
          </a:xfrm>
          <a:prstGeom prst="rect">
            <a:avLst/>
          </a:prstGeom>
          <a:gradFill>
            <a:gsLst>
              <a:gs pos="42000">
                <a:srgbClr val="000000">
                  <a:alpha val="18000"/>
                </a:srgbClr>
              </a:gs>
              <a:gs pos="0">
                <a:srgbClr val="000000">
                  <a:alpha val="0"/>
                </a:srgbClr>
              </a:gs>
              <a:gs pos="100000">
                <a:srgbClr val="000000">
                  <a:alpha val="3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DD9951FD-D535-06A1-7737-9A3D4F384732}"/>
              </a:ext>
            </a:extLst>
          </p:cNvPr>
          <p:cNvSpPr>
            <a:spLocks noGrp="1"/>
          </p:cNvSpPr>
          <p:nvPr>
            <p:ph type="title"/>
          </p:nvPr>
        </p:nvSpPr>
        <p:spPr>
          <a:xfrm>
            <a:off x="704087" y="871759"/>
            <a:ext cx="6067253" cy="3497042"/>
          </a:xfrm>
        </p:spPr>
        <p:txBody>
          <a:bodyPr vert="horz" lIns="91440" tIns="45720" rIns="91440" bIns="45720" rtlCol="0" anchor="t">
            <a:normAutofit/>
          </a:bodyPr>
          <a:lstStyle/>
          <a:p>
            <a:r>
              <a:rPr lang="en-US" sz="5400" dirty="0">
                <a:solidFill>
                  <a:srgbClr val="FFFFFF"/>
                </a:solidFill>
              </a:rPr>
              <a:t>Museum van midden-</a:t>
            </a:r>
            <a:r>
              <a:rPr lang="en-US" sz="5400" dirty="0" err="1">
                <a:solidFill>
                  <a:srgbClr val="FFFFFF"/>
                </a:solidFill>
              </a:rPr>
              <a:t>afrika</a:t>
            </a:r>
            <a:endParaRPr lang="en-US" sz="5400" dirty="0">
              <a:solidFill>
                <a:srgbClr val="FFFFFF"/>
              </a:solidFill>
            </a:endParaRPr>
          </a:p>
        </p:txBody>
      </p:sp>
      <p:cxnSp>
        <p:nvCxnSpPr>
          <p:cNvPr id="30" name="Straight Connector 29">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rgbClr val="FFFFFF"/>
            </a:solidFill>
          </a:ln>
          <a:effectLst>
            <a:outerShdw blurRad="50800" dist="38100" dir="2700000" algn="tl" rotWithShape="0">
              <a:prstClr val="black">
                <a:alpha val="13000"/>
              </a:prstClr>
            </a:outerShdw>
          </a:effectLst>
        </p:spPr>
        <p:style>
          <a:lnRef idx="1">
            <a:schemeClr val="accent1"/>
          </a:lnRef>
          <a:fillRef idx="0">
            <a:schemeClr val="accent1"/>
          </a:fillRef>
          <a:effectRef idx="0">
            <a:schemeClr val="accent1"/>
          </a:effectRef>
          <a:fontRef idx="minor">
            <a:schemeClr val="tx1"/>
          </a:fontRef>
        </p:style>
      </p:cxnSp>
      <p:sp>
        <p:nvSpPr>
          <p:cNvPr id="4" name="Tekstvak 3">
            <a:extLst>
              <a:ext uri="{FF2B5EF4-FFF2-40B4-BE49-F238E27FC236}">
                <a16:creationId xmlns:a16="http://schemas.microsoft.com/office/drawing/2014/main" id="{EE026900-146C-48FA-4597-1DD3C5534199}"/>
              </a:ext>
            </a:extLst>
          </p:cNvPr>
          <p:cNvSpPr txBox="1"/>
          <p:nvPr/>
        </p:nvSpPr>
        <p:spPr>
          <a:xfrm>
            <a:off x="878973" y="2552795"/>
            <a:ext cx="5217027" cy="3108543"/>
          </a:xfrm>
          <a:prstGeom prst="rect">
            <a:avLst/>
          </a:prstGeom>
          <a:noFill/>
        </p:spPr>
        <p:txBody>
          <a:bodyPr wrap="square" rtlCol="0">
            <a:spAutoFit/>
          </a:bodyPr>
          <a:lstStyle/>
          <a:p>
            <a:r>
              <a:rPr lang="nl-BE" sz="2800" b="1" dirty="0"/>
              <a:t>Het Koninklijk Museum </a:t>
            </a:r>
            <a:r>
              <a:rPr lang="nl-BE" sz="2800" dirty="0"/>
              <a:t>voor Midden-Afrika, nu vaak het </a:t>
            </a:r>
            <a:r>
              <a:rPr lang="nl-BE" sz="2800" dirty="0" err="1"/>
              <a:t>Africa</a:t>
            </a:r>
            <a:r>
              <a:rPr lang="nl-BE" sz="2800" dirty="0"/>
              <a:t> Museum genoemd, is een </a:t>
            </a:r>
            <a:r>
              <a:rPr lang="nl-BE" sz="2800" b="1" dirty="0"/>
              <a:t>indrukwekkende plek in Tervuren </a:t>
            </a:r>
            <a:r>
              <a:rPr lang="nl-BE" sz="2800" dirty="0"/>
              <a:t>(vlak bij Brussel) waar je alles leert over Afrikaanse landen zoals Congo. </a:t>
            </a:r>
          </a:p>
        </p:txBody>
      </p:sp>
      <p:pic>
        <p:nvPicPr>
          <p:cNvPr id="5" name="Afbeelding 4">
            <a:extLst>
              <a:ext uri="{FF2B5EF4-FFF2-40B4-BE49-F238E27FC236}">
                <a16:creationId xmlns:a16="http://schemas.microsoft.com/office/drawing/2014/main" id="{CF4AF062-6E13-5C19-EC37-20533088F67F}"/>
              </a:ext>
            </a:extLst>
          </p:cNvPr>
          <p:cNvPicPr>
            <a:picLocks noChangeAspect="1"/>
          </p:cNvPicPr>
          <p:nvPr/>
        </p:nvPicPr>
        <p:blipFill>
          <a:blip r:embed="rId3"/>
          <a:stretch>
            <a:fillRect/>
          </a:stretch>
        </p:blipFill>
        <p:spPr>
          <a:xfrm>
            <a:off x="6186116" y="2942322"/>
            <a:ext cx="4112127" cy="2852957"/>
          </a:xfrm>
          <a:prstGeom prst="rect">
            <a:avLst/>
          </a:prstGeom>
        </p:spPr>
      </p:pic>
    </p:spTree>
    <p:extLst>
      <p:ext uri="{BB962C8B-B14F-4D97-AF65-F5344CB8AC3E}">
        <p14:creationId xmlns:p14="http://schemas.microsoft.com/office/powerpoint/2010/main" val="30849687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50AF28097EFCB44B72D5DB34BE779FC" ma:contentTypeVersion="4" ma:contentTypeDescription="Een nieuw document maken." ma:contentTypeScope="" ma:versionID="658bcd6e9269d44ff57ee0af9f753bf1">
  <xsd:schema xmlns:xsd="http://www.w3.org/2001/XMLSchema" xmlns:xs="http://www.w3.org/2001/XMLSchema" xmlns:p="http://schemas.microsoft.com/office/2006/metadata/properties" xmlns:ns3="ab9a0045-f4e2-4631-9078-e51cb7bd1a41" targetNamespace="http://schemas.microsoft.com/office/2006/metadata/properties" ma:root="true" ma:fieldsID="52088dfb7e0d65133ef56beefac4d89f" ns3:_="">
    <xsd:import namespace="ab9a0045-f4e2-4631-9078-e51cb7bd1a41"/>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9a0045-f4e2-4631-9078-e51cb7bd1a41"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4B08C5-A310-4B71-98F9-E5CF4CF53774}">
  <ds:schemaRef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schemas.microsoft.com/office/2006/documentManagement/types"/>
    <ds:schemaRef ds:uri="http://www.w3.org/XML/1998/namespace"/>
    <ds:schemaRef ds:uri="ab9a0045-f4e2-4631-9078-e51cb7bd1a41"/>
    <ds:schemaRef ds:uri="http://purl.org/dc/dcmitype/"/>
    <ds:schemaRef ds:uri="http://purl.org/dc/terms/"/>
  </ds:schemaRefs>
</ds:datastoreItem>
</file>

<file path=customXml/itemProps2.xml><?xml version="1.0" encoding="utf-8"?>
<ds:datastoreItem xmlns:ds="http://schemas.openxmlformats.org/officeDocument/2006/customXml" ds:itemID="{1FB3CFEC-3B74-4EFD-9279-D56434887D35}">
  <ds:schemaRefs>
    <ds:schemaRef ds:uri="http://schemas.microsoft.com/sharepoint/v3/contenttype/forms"/>
  </ds:schemaRefs>
</ds:datastoreItem>
</file>

<file path=customXml/itemProps3.xml><?xml version="1.0" encoding="utf-8"?>
<ds:datastoreItem xmlns:ds="http://schemas.openxmlformats.org/officeDocument/2006/customXml" ds:itemID="{6F413932-5B0F-4467-B513-483CD2313D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9a0045-f4e2-4631-9078-e51cb7bd1a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529</Words>
  <Application>Microsoft Office PowerPoint</Application>
  <PresentationFormat>Breedbeeld</PresentationFormat>
  <Paragraphs>40</Paragraphs>
  <Slides>13</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Arial</vt:lpstr>
      <vt:lpstr>Calisto MT</vt:lpstr>
      <vt:lpstr>Univers Condensed</vt:lpstr>
      <vt:lpstr>ChronicleVTI</vt:lpstr>
      <vt:lpstr>Vlaams-brabant</vt:lpstr>
      <vt:lpstr>Bewonder de oudste koepelkerk van de Lage Landen. De zevenpuntige ster die het grondplan vormt, is uniek. Vergeet niet omhoog te kijken naar de gouden sterren in de blauwe koepel.</vt:lpstr>
      <vt:lpstr>Begroeiing </vt:lpstr>
      <vt:lpstr>Brussels airport (zaventem) </vt:lpstr>
      <vt:lpstr>Bezienswaardigheden: de kotmadam , kasteel van groot-bijgaarden </vt:lpstr>
      <vt:lpstr>Vip Jeroen  Meus (kok)</vt:lpstr>
      <vt:lpstr>Gezellig samenzijn</vt:lpstr>
      <vt:lpstr>Leuke wandelingen maken</vt:lpstr>
      <vt:lpstr>Museum van midden-afrika</vt:lpstr>
      <vt:lpstr>lekkernijtje</vt:lpstr>
      <vt:lpstr>Verhaal de kasseistampers </vt:lpstr>
      <vt:lpstr>Wist-je-datjes (3)</vt:lpstr>
      <vt:lpstr>einde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Aiden Dieltjens</dc:creator>
  <cp:lastModifiedBy>Katrien Verbruggen</cp:lastModifiedBy>
  <cp:revision>3</cp:revision>
  <dcterms:created xsi:type="dcterms:W3CDTF">2026-03-30T12:58:21Z</dcterms:created>
  <dcterms:modified xsi:type="dcterms:W3CDTF">2026-04-24T10:17:40Z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0x010100750AF28097EFCB44B72D5DB34BE779FC</vt:lpwstr>
  </property>
</Properties>
</file>