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Lst>
  <p:notesMasterIdLst>
    <p:notesMasterId r:id="rId18"/>
  </p:notesMasterIdLst>
  <p:sldIdLst>
    <p:sldId id="256" r:id="rId5"/>
    <p:sldId id="258" r:id="rId6"/>
    <p:sldId id="257" r:id="rId7"/>
    <p:sldId id="259" r:id="rId8"/>
    <p:sldId id="260" r:id="rId9"/>
    <p:sldId id="261" r:id="rId10"/>
    <p:sldId id="262" r:id="rId11"/>
    <p:sldId id="263" r:id="rId12"/>
    <p:sldId id="264" r:id="rId13"/>
    <p:sldId id="265" r:id="rId14"/>
    <p:sldId id="266" r:id="rId15"/>
    <p:sldId id="267" r:id="rId16"/>
    <p:sldId id="269" r:id="rId17"/>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A6DF6E-68F3-4D05-A9FE-6D3EF2E29111}" v="3" dt="2026-04-23T12:40:36.6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5603" autoAdjust="0"/>
  </p:normalViewPr>
  <p:slideViewPr>
    <p:cSldViewPr snapToGrid="0">
      <p:cViewPr varScale="1">
        <p:scale>
          <a:sx n="70" d="100"/>
          <a:sy n="70" d="100"/>
        </p:scale>
        <p:origin x="116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01AE63-5264-435C-99A3-F84A5D21CCDA}" type="datetimeFigureOut">
              <a:rPr lang="nl-BE" smtClean="0"/>
              <a:t>24/04/2026</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96B517-53A7-4DB8-9F38-AC3C6B845477}" type="slidenum">
              <a:rPr lang="nl-BE" smtClean="0"/>
              <a:t>‹nr.›</a:t>
            </a:fld>
            <a:endParaRPr lang="nl-BE"/>
          </a:p>
        </p:txBody>
      </p:sp>
    </p:spTree>
    <p:extLst>
      <p:ext uri="{BB962C8B-B14F-4D97-AF65-F5344CB8AC3E}">
        <p14:creationId xmlns:p14="http://schemas.microsoft.com/office/powerpoint/2010/main" val="437256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E996B517-53A7-4DB8-9F38-AC3C6B845477}" type="slidenum">
              <a:rPr lang="nl-BE" smtClean="0"/>
              <a:t>4</a:t>
            </a:fld>
            <a:endParaRPr lang="nl-BE"/>
          </a:p>
        </p:txBody>
      </p:sp>
    </p:spTree>
    <p:extLst>
      <p:ext uri="{BB962C8B-B14F-4D97-AF65-F5344CB8AC3E}">
        <p14:creationId xmlns:p14="http://schemas.microsoft.com/office/powerpoint/2010/main" val="422866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E996B517-53A7-4DB8-9F38-AC3C6B845477}" type="slidenum">
              <a:rPr lang="nl-BE" smtClean="0"/>
              <a:t>6</a:t>
            </a:fld>
            <a:endParaRPr lang="nl-BE"/>
          </a:p>
        </p:txBody>
      </p:sp>
    </p:spTree>
    <p:extLst>
      <p:ext uri="{BB962C8B-B14F-4D97-AF65-F5344CB8AC3E}">
        <p14:creationId xmlns:p14="http://schemas.microsoft.com/office/powerpoint/2010/main" val="2281457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fld id="{E80C50CD-E178-4744-9B35-B2F624D6C5E9}" type="datetimeFigureOut">
              <a:rPr lang="en-US" smtClean="0"/>
              <a:t>4/24/2026</a:t>
            </a:fld>
            <a:endParaRPr lang="en-US"/>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‹nr.›</a:t>
            </a:fld>
            <a:endParaRPr lang="en-US"/>
          </a:p>
        </p:txBody>
      </p:sp>
    </p:spTree>
    <p:extLst>
      <p:ext uri="{BB962C8B-B14F-4D97-AF65-F5344CB8AC3E}">
        <p14:creationId xmlns:p14="http://schemas.microsoft.com/office/powerpoint/2010/main" val="2415153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fld id="{E80C50CD-E178-4744-9B35-B2F624D6C5E9}" type="datetimeFigureOut">
              <a:rPr lang="en-US" smtClean="0"/>
              <a:t>4/24/2026</a:t>
            </a:fld>
            <a:endParaRPr lang="en-US"/>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‹nr.›</a:t>
            </a:fld>
            <a:endParaRPr lang="en-US"/>
          </a:p>
        </p:txBody>
      </p:sp>
    </p:spTree>
    <p:extLst>
      <p:ext uri="{BB962C8B-B14F-4D97-AF65-F5344CB8AC3E}">
        <p14:creationId xmlns:p14="http://schemas.microsoft.com/office/powerpoint/2010/main" val="277375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fld id="{E80C50CD-E178-4744-9B35-B2F624D6C5E9}" type="datetimeFigureOut">
              <a:rPr lang="en-US" smtClean="0"/>
              <a:t>4/24/2026</a:t>
            </a:fld>
            <a:endParaRPr lang="en-US"/>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‹nr.›</a:t>
            </a:fld>
            <a:endParaRPr lang="en-US"/>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8033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fld id="{E80C50CD-E178-4744-9B35-B2F624D6C5E9}" type="datetimeFigureOut">
              <a:rPr lang="en-US" smtClean="0"/>
              <a:t>4/24/2026</a:t>
            </a:fld>
            <a:endParaRPr lang="en-US"/>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‹nr.›</a:t>
            </a:fld>
            <a:endParaRPr lang="en-US"/>
          </a:p>
        </p:txBody>
      </p:sp>
    </p:spTree>
    <p:extLst>
      <p:ext uri="{BB962C8B-B14F-4D97-AF65-F5344CB8AC3E}">
        <p14:creationId xmlns:p14="http://schemas.microsoft.com/office/powerpoint/2010/main" val="1381912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fld id="{E80C50CD-E178-4744-9B35-B2F624D6C5E9}" type="datetimeFigureOut">
              <a:rPr lang="en-US" smtClean="0"/>
              <a:t>4/24/2026</a:t>
            </a:fld>
            <a:endParaRPr lang="en-US"/>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‹nr.›</a:t>
            </a:fld>
            <a:endParaRPr lang="en-US"/>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7396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fld id="{E80C50CD-E178-4744-9B35-B2F624D6C5E9}" type="datetimeFigureOut">
              <a:rPr lang="en-US" smtClean="0"/>
              <a:t>4/24/2026</a:t>
            </a:fld>
            <a:endParaRPr lang="en-US"/>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‹nr.›</a:t>
            </a:fld>
            <a:endParaRPr lang="en-US"/>
          </a:p>
        </p:txBody>
      </p:sp>
    </p:spTree>
    <p:extLst>
      <p:ext uri="{BB962C8B-B14F-4D97-AF65-F5344CB8AC3E}">
        <p14:creationId xmlns:p14="http://schemas.microsoft.com/office/powerpoint/2010/main" val="1489966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fld id="{E80C50CD-E178-4744-9B35-B2F624D6C5E9}" type="datetimeFigureOut">
              <a:rPr lang="en-US" smtClean="0"/>
              <a:t>4/24/2026</a:t>
            </a:fld>
            <a:endParaRPr lang="en-US"/>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‹nr.›</a:t>
            </a:fld>
            <a:endParaRPr lang="en-US"/>
          </a:p>
        </p:txBody>
      </p:sp>
    </p:spTree>
    <p:extLst>
      <p:ext uri="{BB962C8B-B14F-4D97-AF65-F5344CB8AC3E}">
        <p14:creationId xmlns:p14="http://schemas.microsoft.com/office/powerpoint/2010/main" val="348654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fld id="{E80C50CD-E178-4744-9B35-B2F624D6C5E9}" type="datetimeFigureOut">
              <a:rPr lang="en-US" smtClean="0"/>
              <a:t>4/24/2026</a:t>
            </a:fld>
            <a:endParaRPr lang="en-US"/>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‹nr.›</a:t>
            </a:fld>
            <a:endParaRPr lang="en-US"/>
          </a:p>
        </p:txBody>
      </p:sp>
    </p:spTree>
    <p:extLst>
      <p:ext uri="{BB962C8B-B14F-4D97-AF65-F5344CB8AC3E}">
        <p14:creationId xmlns:p14="http://schemas.microsoft.com/office/powerpoint/2010/main" val="4282591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p>
            <a:fld id="{E80C50CD-E178-4744-9B35-B2F624D6C5E9}" type="datetimeFigureOut">
              <a:rPr lang="en-US" smtClean="0"/>
              <a:t>4/24/2026</a:t>
            </a:fld>
            <a:endParaRPr lang="en-US"/>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p>
            <a:fld id="{148CC95F-0247-41B6-91CF-DC97C76A7088}" type="slidenum">
              <a:rPr lang="en-US" smtClean="0"/>
              <a:t>‹nr.›</a:t>
            </a:fld>
            <a:endParaRPr lang="en-US"/>
          </a:p>
        </p:txBody>
      </p:sp>
    </p:spTree>
    <p:extLst>
      <p:ext uri="{BB962C8B-B14F-4D97-AF65-F5344CB8AC3E}">
        <p14:creationId xmlns:p14="http://schemas.microsoft.com/office/powerpoint/2010/main" val="432274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fld id="{E80C50CD-E178-4744-9B35-B2F624D6C5E9}" type="datetimeFigureOut">
              <a:rPr lang="en-US" smtClean="0"/>
              <a:t>4/24/2026</a:t>
            </a:fld>
            <a:endParaRPr lang="en-US"/>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‹nr.›</a:t>
            </a:fld>
            <a:endParaRPr lang="en-US"/>
          </a:p>
        </p:txBody>
      </p:sp>
    </p:spTree>
    <p:extLst>
      <p:ext uri="{BB962C8B-B14F-4D97-AF65-F5344CB8AC3E}">
        <p14:creationId xmlns:p14="http://schemas.microsoft.com/office/powerpoint/2010/main" val="24633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fld id="{E80C50CD-E178-4744-9B35-B2F624D6C5E9}" type="datetimeFigureOut">
              <a:rPr lang="en-US" smtClean="0"/>
              <a:t>4/24/2026</a:t>
            </a:fld>
            <a:endParaRPr lang="en-US"/>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‹nr.›</a:t>
            </a:fld>
            <a:endParaRPr lang="en-US"/>
          </a:p>
        </p:txBody>
      </p:sp>
    </p:spTree>
    <p:extLst>
      <p:ext uri="{BB962C8B-B14F-4D97-AF65-F5344CB8AC3E}">
        <p14:creationId xmlns:p14="http://schemas.microsoft.com/office/powerpoint/2010/main" val="693902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defRPr>
            </a:lvl1pPr>
          </a:lstStyle>
          <a:p>
            <a:fld id="{E80C50CD-E178-4744-9B35-B2F624D6C5E9}" type="datetimeFigureOut">
              <a:rPr lang="en-US" smtClean="0"/>
              <a:pPr/>
              <a:t>4/24/2026</a:t>
            </a:fld>
            <a:endParaRPr lang="en-US"/>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defRPr>
            </a:lvl1pPr>
          </a:lstStyle>
          <a:p>
            <a:fld id="{148CC95F-0247-41B6-91CF-DC97C76A7088}" type="slidenum">
              <a:rPr lang="en-US" smtClean="0"/>
              <a:pPr/>
              <a:t>‹nr.›</a:t>
            </a:fld>
            <a:endParaRPr lang="en-US"/>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23473327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0" r:id="rId6"/>
    <p:sldLayoutId id="2147483686" r:id="rId7"/>
    <p:sldLayoutId id="2147483687" r:id="rId8"/>
    <p:sldLayoutId id="2147483688" r:id="rId9"/>
    <p:sldLayoutId id="2147483689" r:id="rId10"/>
    <p:sldLayoutId id="2147483691"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9" name="Rectangle 69">
            <a:extLst>
              <a:ext uri="{FF2B5EF4-FFF2-40B4-BE49-F238E27FC236}">
                <a16:creationId xmlns:a16="http://schemas.microsoft.com/office/drawing/2014/main" id="{CD7F9EC8-0E2C-4023-9DD1-73BEF6B80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EADAC027-69FE-7524-BADF-71CACA4EB309}"/>
              </a:ext>
            </a:extLst>
          </p:cNvPr>
          <p:cNvSpPr>
            <a:spLocks noGrp="1"/>
          </p:cNvSpPr>
          <p:nvPr>
            <p:ph type="ctrTitle"/>
          </p:nvPr>
        </p:nvSpPr>
        <p:spPr>
          <a:xfrm>
            <a:off x="626139" y="880234"/>
            <a:ext cx="5019419" cy="2388246"/>
          </a:xfrm>
        </p:spPr>
        <p:txBody>
          <a:bodyPr anchor="t">
            <a:normAutofit fontScale="90000"/>
          </a:bodyPr>
          <a:lstStyle/>
          <a:p>
            <a:r>
              <a:rPr lang="nl-BE" sz="5400" dirty="0"/>
              <a:t>Provincie Antwerpen </a:t>
            </a:r>
            <a:r>
              <a:rPr lang="nl-BE" sz="5400" dirty="0">
                <a:sym typeface="Wingdings" panose="05000000000000000000" pitchFamily="2" charset="2"/>
              </a:rPr>
              <a:t></a:t>
            </a:r>
            <a:br>
              <a:rPr lang="nl-BE" sz="5400" dirty="0">
                <a:sym typeface="Wingdings" panose="05000000000000000000" pitchFamily="2" charset="2"/>
              </a:rPr>
            </a:br>
            <a:br>
              <a:rPr lang="nl-BE" sz="5400" dirty="0">
                <a:sym typeface="Wingdings" panose="05000000000000000000" pitchFamily="2" charset="2"/>
              </a:rPr>
            </a:br>
            <a:br>
              <a:rPr lang="nl-BE" sz="5400" dirty="0">
                <a:sym typeface="Wingdings" panose="05000000000000000000" pitchFamily="2" charset="2"/>
              </a:rPr>
            </a:br>
            <a:br>
              <a:rPr lang="nl-BE" sz="5400" dirty="0">
                <a:sym typeface="Wingdings" panose="05000000000000000000" pitchFamily="2" charset="2"/>
              </a:rPr>
            </a:br>
            <a:br>
              <a:rPr lang="nl-BE" sz="5400" dirty="0"/>
            </a:br>
            <a:br>
              <a:rPr lang="nl-BE" sz="5400" dirty="0"/>
            </a:br>
            <a:br>
              <a:rPr lang="nl-BE" sz="5400" dirty="0"/>
            </a:br>
            <a:br>
              <a:rPr lang="nl-BE" sz="5400" dirty="0">
                <a:sym typeface="Wingdings" panose="05000000000000000000" pitchFamily="2" charset="2"/>
              </a:rPr>
            </a:br>
            <a:br>
              <a:rPr lang="nl-BE" sz="5400" dirty="0">
                <a:sym typeface="Wingdings" panose="05000000000000000000" pitchFamily="2" charset="2"/>
              </a:rPr>
            </a:br>
            <a:br>
              <a:rPr lang="nl-BE" sz="5400" dirty="0">
                <a:sym typeface="Wingdings" panose="05000000000000000000" pitchFamily="2" charset="2"/>
              </a:rPr>
            </a:br>
            <a:br>
              <a:rPr lang="nl-BE" sz="5400" dirty="0">
                <a:sym typeface="Wingdings" panose="05000000000000000000" pitchFamily="2" charset="2"/>
              </a:rPr>
            </a:br>
            <a:r>
              <a:rPr lang="nl-BE" sz="5400" dirty="0">
                <a:sym typeface="Wingdings" panose="05000000000000000000" pitchFamily="2" charset="2"/>
              </a:rPr>
              <a:t>                 				                                       </a:t>
            </a:r>
            <a:br>
              <a:rPr lang="nl-BE" sz="5400" dirty="0">
                <a:sym typeface="Wingdings" panose="05000000000000000000" pitchFamily="2" charset="2"/>
              </a:rPr>
            </a:br>
            <a:br>
              <a:rPr lang="nl-BE" sz="5400" dirty="0">
                <a:sym typeface="Wingdings" panose="05000000000000000000" pitchFamily="2" charset="2"/>
              </a:rPr>
            </a:br>
            <a:r>
              <a:rPr lang="nl-BE" sz="5400" dirty="0">
                <a:sym typeface="Wingdings" panose="05000000000000000000" pitchFamily="2" charset="2"/>
              </a:rPr>
              <a:t>     </a:t>
            </a:r>
            <a:endParaRPr lang="nl-BE" sz="5400" dirty="0"/>
          </a:p>
        </p:txBody>
      </p:sp>
      <p:sp>
        <p:nvSpPr>
          <p:cNvPr id="80" name="Rectangle 71">
            <a:extLst>
              <a:ext uri="{FF2B5EF4-FFF2-40B4-BE49-F238E27FC236}">
                <a16:creationId xmlns:a16="http://schemas.microsoft.com/office/drawing/2014/main" id="{0B7689CC-BC56-4D95-BFFE-C39BA943E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Afbeelding 7">
            <a:extLst>
              <a:ext uri="{FF2B5EF4-FFF2-40B4-BE49-F238E27FC236}">
                <a16:creationId xmlns:a16="http://schemas.microsoft.com/office/drawing/2014/main" id="{A2B15A78-7D34-6028-FB86-CBC4483DED67}"/>
              </a:ext>
            </a:extLst>
          </p:cNvPr>
          <p:cNvPicPr>
            <a:picLocks noChangeAspect="1"/>
          </p:cNvPicPr>
          <p:nvPr/>
        </p:nvPicPr>
        <p:blipFill>
          <a:blip r:embed="rId2"/>
          <a:srcRect t="11902" r="-2" b="32440"/>
          <a:stretch>
            <a:fillRect/>
          </a:stretch>
        </p:blipFill>
        <p:spPr>
          <a:xfrm>
            <a:off x="5645558" y="582729"/>
            <a:ext cx="6546442" cy="5697537"/>
          </a:xfrm>
          <a:prstGeom prst="rect">
            <a:avLst/>
          </a:prstGeom>
        </p:spPr>
      </p:pic>
      <p:pic>
        <p:nvPicPr>
          <p:cNvPr id="4" name="Afbeelding 3">
            <a:extLst>
              <a:ext uri="{FF2B5EF4-FFF2-40B4-BE49-F238E27FC236}">
                <a16:creationId xmlns:a16="http://schemas.microsoft.com/office/drawing/2014/main" id="{2E20C624-F4B2-75E8-70EB-850A47235DEA}"/>
              </a:ext>
            </a:extLst>
          </p:cNvPr>
          <p:cNvPicPr>
            <a:picLocks noChangeAspect="1"/>
          </p:cNvPicPr>
          <p:nvPr/>
        </p:nvPicPr>
        <p:blipFill>
          <a:blip r:embed="rId3"/>
          <a:srcRect t="6833" b="9601"/>
          <a:stretch>
            <a:fillRect/>
          </a:stretch>
        </p:blipFill>
        <p:spPr>
          <a:xfrm>
            <a:off x="382959" y="3491346"/>
            <a:ext cx="5006078" cy="2788920"/>
          </a:xfrm>
          <a:prstGeom prst="rect">
            <a:avLst/>
          </a:prstGeom>
        </p:spPr>
      </p:pic>
    </p:spTree>
    <p:extLst>
      <p:ext uri="{BB962C8B-B14F-4D97-AF65-F5344CB8AC3E}">
        <p14:creationId xmlns:p14="http://schemas.microsoft.com/office/powerpoint/2010/main" val="39641941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9EB44EA-88A7-61C1-7E7E-7C8D64F774C5}"/>
              </a:ext>
            </a:extLst>
          </p:cNvPr>
          <p:cNvPicPr>
            <a:picLocks noChangeAspect="1"/>
          </p:cNvPicPr>
          <p:nvPr/>
        </p:nvPicPr>
        <p:blipFill>
          <a:blip r:embed="rId2"/>
          <a:stretch>
            <a:fillRect/>
          </a:stretch>
        </p:blipFill>
        <p:spPr>
          <a:xfrm>
            <a:off x="6787243" y="0"/>
            <a:ext cx="5404757" cy="3596620"/>
          </a:xfrm>
          <a:prstGeom prst="rect">
            <a:avLst/>
          </a:prstGeom>
        </p:spPr>
      </p:pic>
      <p:sp>
        <p:nvSpPr>
          <p:cNvPr id="4" name="Tekstvak 3">
            <a:extLst>
              <a:ext uri="{FF2B5EF4-FFF2-40B4-BE49-F238E27FC236}">
                <a16:creationId xmlns:a16="http://schemas.microsoft.com/office/drawing/2014/main" id="{C6EA20AC-CC6D-91D3-B071-E6412738A025}"/>
              </a:ext>
            </a:extLst>
          </p:cNvPr>
          <p:cNvSpPr txBox="1"/>
          <p:nvPr/>
        </p:nvSpPr>
        <p:spPr>
          <a:xfrm>
            <a:off x="1061357" y="780464"/>
            <a:ext cx="4887686" cy="5632311"/>
          </a:xfrm>
          <a:prstGeom prst="rect">
            <a:avLst/>
          </a:prstGeom>
          <a:noFill/>
        </p:spPr>
        <p:txBody>
          <a:bodyPr wrap="square" rtlCol="0">
            <a:spAutoFit/>
          </a:bodyPr>
          <a:lstStyle/>
          <a:p>
            <a:r>
              <a:rPr lang="nl-BE" sz="3600" b="1" dirty="0"/>
              <a:t>De Sinksenfoor in Antwerpen </a:t>
            </a:r>
            <a:r>
              <a:rPr lang="nl-BE" sz="3600" dirty="0"/>
              <a:t>vindt in 2026 plaats van zaterdag 23 mei tot en met zondag 28 juni. De grootste kermis van de stad strijkt traditioneel neer op het terrein van </a:t>
            </a:r>
            <a:r>
              <a:rPr lang="nl-BE" sz="3600" b="1" dirty="0"/>
              <a:t>Park Spoor Oost in Borgerhout</a:t>
            </a:r>
          </a:p>
        </p:txBody>
      </p:sp>
    </p:spTree>
    <p:extLst>
      <p:ext uri="{BB962C8B-B14F-4D97-AF65-F5344CB8AC3E}">
        <p14:creationId xmlns:p14="http://schemas.microsoft.com/office/powerpoint/2010/main" val="40458302"/>
      </p:ext>
    </p:extLst>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A5B8D15-8F90-4045-30B1-180AEE3C3172}"/>
              </a:ext>
            </a:extLst>
          </p:cNvPr>
          <p:cNvPicPr>
            <a:picLocks noChangeAspect="1"/>
          </p:cNvPicPr>
          <p:nvPr/>
        </p:nvPicPr>
        <p:blipFill>
          <a:blip r:embed="rId2"/>
          <a:stretch>
            <a:fillRect/>
          </a:stretch>
        </p:blipFill>
        <p:spPr>
          <a:xfrm>
            <a:off x="3108211" y="0"/>
            <a:ext cx="5975577" cy="3314700"/>
          </a:xfrm>
          <a:prstGeom prst="rect">
            <a:avLst/>
          </a:prstGeom>
        </p:spPr>
      </p:pic>
      <p:sp>
        <p:nvSpPr>
          <p:cNvPr id="4" name="Tekstvak 3">
            <a:extLst>
              <a:ext uri="{FF2B5EF4-FFF2-40B4-BE49-F238E27FC236}">
                <a16:creationId xmlns:a16="http://schemas.microsoft.com/office/drawing/2014/main" id="{498A4151-F21D-08D7-E870-BA8F7F8FE88A}"/>
              </a:ext>
            </a:extLst>
          </p:cNvPr>
          <p:cNvSpPr txBox="1"/>
          <p:nvPr/>
        </p:nvSpPr>
        <p:spPr>
          <a:xfrm>
            <a:off x="3445329" y="3429000"/>
            <a:ext cx="4751614" cy="3108543"/>
          </a:xfrm>
          <a:prstGeom prst="rect">
            <a:avLst/>
          </a:prstGeom>
          <a:noFill/>
        </p:spPr>
        <p:txBody>
          <a:bodyPr wrap="square" rtlCol="0">
            <a:spAutoFit/>
          </a:bodyPr>
          <a:lstStyle/>
          <a:p>
            <a:r>
              <a:rPr lang="nl-BE" sz="2800" b="1" dirty="0"/>
              <a:t>Antwerpse Handjes </a:t>
            </a:r>
            <a:r>
              <a:rPr lang="nl-BE" sz="2800" dirty="0"/>
              <a:t>is het bekendste koekje van de stad Antwerpen. </a:t>
            </a:r>
            <a:r>
              <a:rPr lang="nl-BE" sz="2800" b="1" dirty="0"/>
              <a:t>Deze koekjes of chocolaatjes hebben de vorm van een hand </a:t>
            </a:r>
            <a:r>
              <a:rPr lang="nl-BE" sz="2800" dirty="0"/>
              <a:t>en verwijzen naar de legende van de stichting van de stad.</a:t>
            </a:r>
          </a:p>
        </p:txBody>
      </p:sp>
      <p:sp>
        <p:nvSpPr>
          <p:cNvPr id="5" name="Tekstvak 4">
            <a:extLst>
              <a:ext uri="{FF2B5EF4-FFF2-40B4-BE49-F238E27FC236}">
                <a16:creationId xmlns:a16="http://schemas.microsoft.com/office/drawing/2014/main" id="{BD7CC7B5-584E-C776-3AC0-8E4D769E07B3}"/>
              </a:ext>
            </a:extLst>
          </p:cNvPr>
          <p:cNvSpPr txBox="1"/>
          <p:nvPr/>
        </p:nvSpPr>
        <p:spPr>
          <a:xfrm>
            <a:off x="1061357" y="1657350"/>
            <a:ext cx="1567543" cy="369332"/>
          </a:xfrm>
          <a:prstGeom prst="rect">
            <a:avLst/>
          </a:prstGeom>
          <a:noFill/>
        </p:spPr>
        <p:txBody>
          <a:bodyPr wrap="square" rtlCol="0">
            <a:spAutoFit/>
          </a:bodyPr>
          <a:lstStyle/>
          <a:p>
            <a:r>
              <a:rPr lang="nl-BE" dirty="0"/>
              <a:t> </a:t>
            </a:r>
          </a:p>
        </p:txBody>
      </p:sp>
    </p:spTree>
    <p:extLst>
      <p:ext uri="{BB962C8B-B14F-4D97-AF65-F5344CB8AC3E}">
        <p14:creationId xmlns:p14="http://schemas.microsoft.com/office/powerpoint/2010/main" val="89860197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0988486-71D7-C79E-2761-43F5BA2A4CA5}"/>
              </a:ext>
            </a:extLst>
          </p:cNvPr>
          <p:cNvSpPr txBox="1"/>
          <p:nvPr/>
        </p:nvSpPr>
        <p:spPr>
          <a:xfrm>
            <a:off x="1518557" y="1007319"/>
            <a:ext cx="10673443" cy="2308324"/>
          </a:xfrm>
          <a:prstGeom prst="rect">
            <a:avLst/>
          </a:prstGeom>
          <a:noFill/>
        </p:spPr>
        <p:txBody>
          <a:bodyPr wrap="square">
            <a:spAutoFit/>
          </a:bodyPr>
          <a:lstStyle/>
          <a:p>
            <a:r>
              <a:rPr lang="nl-BE" sz="2400" dirty="0"/>
              <a:t>1. Antwerpen is een stad vol verrassingen.</a:t>
            </a:r>
          </a:p>
          <a:p>
            <a:endParaRPr lang="nl-BE" sz="2400" dirty="0"/>
          </a:p>
          <a:p>
            <a:r>
              <a:rPr lang="nl-BE" sz="2400" dirty="0"/>
              <a:t>2. De burcht aan de Schelde, is het oudste gebouw van de stad en diende vroeger als gevangenis.</a:t>
            </a:r>
          </a:p>
          <a:p>
            <a:endParaRPr lang="nl-BE" sz="2400" dirty="0"/>
          </a:p>
          <a:p>
            <a:r>
              <a:rPr lang="nl-BE" sz="2400" dirty="0"/>
              <a:t>3. Antwerpen is de grootste stad van België.</a:t>
            </a:r>
          </a:p>
        </p:txBody>
      </p:sp>
      <p:sp>
        <p:nvSpPr>
          <p:cNvPr id="4" name="Tekstvak 3">
            <a:extLst>
              <a:ext uri="{FF2B5EF4-FFF2-40B4-BE49-F238E27FC236}">
                <a16:creationId xmlns:a16="http://schemas.microsoft.com/office/drawing/2014/main" id="{1C2B9324-B1B9-1AB0-8AED-2A18F5BBAB79}"/>
              </a:ext>
            </a:extLst>
          </p:cNvPr>
          <p:cNvSpPr txBox="1"/>
          <p:nvPr/>
        </p:nvSpPr>
        <p:spPr>
          <a:xfrm>
            <a:off x="2109788" y="3429000"/>
            <a:ext cx="7972424" cy="3631763"/>
          </a:xfrm>
          <a:prstGeom prst="rect">
            <a:avLst/>
          </a:prstGeom>
          <a:noFill/>
        </p:spPr>
        <p:txBody>
          <a:bodyPr wrap="square" rtlCol="0">
            <a:spAutoFit/>
          </a:bodyPr>
          <a:lstStyle/>
          <a:p>
            <a:r>
              <a:rPr lang="nl-BE" sz="9600" dirty="0"/>
              <a:t>Weetjes</a:t>
            </a:r>
            <a:r>
              <a:rPr lang="nl-BE" sz="11500" dirty="0"/>
              <a:t> van Antwerpen</a:t>
            </a:r>
          </a:p>
        </p:txBody>
      </p:sp>
    </p:spTree>
    <p:extLst>
      <p:ext uri="{BB962C8B-B14F-4D97-AF65-F5344CB8AC3E}">
        <p14:creationId xmlns:p14="http://schemas.microsoft.com/office/powerpoint/2010/main" val="26698196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Shape 7">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9">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11155680" cy="45719"/>
          </a:xfrm>
          <a:custGeom>
            <a:avLst/>
            <a:gdLst/>
            <a:ahLst/>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1" name="Rectangle 11">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 descr="Een grijze ruimte vol vraagtekens met een open uitgang">
            <a:extLst>
              <a:ext uri="{FF2B5EF4-FFF2-40B4-BE49-F238E27FC236}">
                <a16:creationId xmlns:a16="http://schemas.microsoft.com/office/drawing/2014/main" id="{937717AC-F1D6-7977-9B67-6445FFD375B5}"/>
              </a:ext>
            </a:extLst>
          </p:cNvPr>
          <p:cNvPicPr>
            <a:picLocks noChangeAspect="1"/>
          </p:cNvPicPr>
          <p:nvPr/>
        </p:nvPicPr>
        <p:blipFill>
          <a:blip r:embed="rId2"/>
          <a:srcRect r="-1" b="15708"/>
          <a:stretch>
            <a:fillRect/>
          </a:stretch>
        </p:blipFill>
        <p:spPr>
          <a:xfrm>
            <a:off x="20" y="10"/>
            <a:ext cx="12188932" cy="6857990"/>
          </a:xfrm>
          <a:prstGeom prst="rect">
            <a:avLst/>
          </a:prstGeom>
        </p:spPr>
      </p:pic>
      <p:sp>
        <p:nvSpPr>
          <p:cNvPr id="33" name="Rectangle 13">
            <a:extLst>
              <a:ext uri="{FF2B5EF4-FFF2-40B4-BE49-F238E27FC236}">
                <a16:creationId xmlns:a16="http://schemas.microsoft.com/office/drawing/2014/main" id="{ECF0998E-D577-43EA-A7B8-E3EC67F75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9239"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5">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7">
            <a:extLst>
              <a:ext uri="{FF2B5EF4-FFF2-40B4-BE49-F238E27FC236}">
                <a16:creationId xmlns:a16="http://schemas.microsoft.com/office/drawing/2014/main" id="{E7DC364D-882B-4786-89FB-1703C1A5CF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4" y="3205874"/>
            <a:ext cx="12188952" cy="3652125"/>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kstvak 1">
            <a:extLst>
              <a:ext uri="{FF2B5EF4-FFF2-40B4-BE49-F238E27FC236}">
                <a16:creationId xmlns:a16="http://schemas.microsoft.com/office/drawing/2014/main" id="{D8347030-C15F-76F1-BFF3-886B8B88B4CC}"/>
              </a:ext>
            </a:extLst>
          </p:cNvPr>
          <p:cNvSpPr txBox="1"/>
          <p:nvPr/>
        </p:nvSpPr>
        <p:spPr>
          <a:xfrm>
            <a:off x="517869" y="978408"/>
            <a:ext cx="5327759" cy="2620670"/>
          </a:xfrm>
          <a:prstGeom prst="rect">
            <a:avLst/>
          </a:prstGeom>
        </p:spPr>
        <p:txBody>
          <a:bodyPr vert="horz" lIns="91440" tIns="45720" rIns="91440" bIns="45720" rtlCol="0" anchor="t">
            <a:normAutofit/>
          </a:bodyPr>
          <a:lstStyle/>
          <a:p>
            <a:pPr>
              <a:spcBef>
                <a:spcPct val="0"/>
              </a:spcBef>
              <a:spcAft>
                <a:spcPts val="600"/>
              </a:spcAft>
            </a:pPr>
            <a:r>
              <a:rPr lang="en-US" sz="6000" b="1" dirty="0" err="1">
                <a:solidFill>
                  <a:srgbClr val="FFFFFF"/>
                </a:solidFill>
                <a:latin typeface="+mj-lt"/>
                <a:ea typeface="+mj-ea"/>
                <a:cs typeface="+mj-cs"/>
              </a:rPr>
              <a:t>Einde</a:t>
            </a:r>
            <a:r>
              <a:rPr lang="en-US" sz="6000" b="1" dirty="0">
                <a:solidFill>
                  <a:srgbClr val="FFFFFF"/>
                </a:solidFill>
                <a:latin typeface="+mj-lt"/>
                <a:ea typeface="+mj-ea"/>
                <a:cs typeface="+mj-cs"/>
              </a:rPr>
              <a:t> </a:t>
            </a:r>
            <a:r>
              <a:rPr lang="en-US" sz="6000" b="1" dirty="0" err="1">
                <a:solidFill>
                  <a:srgbClr val="FFFFFF"/>
                </a:solidFill>
                <a:latin typeface="+mj-lt"/>
                <a:ea typeface="+mj-ea"/>
                <a:cs typeface="+mj-cs"/>
              </a:rPr>
              <a:t>zijn</a:t>
            </a:r>
            <a:r>
              <a:rPr lang="en-US" sz="6000" b="1" dirty="0">
                <a:solidFill>
                  <a:srgbClr val="FFFFFF"/>
                </a:solidFill>
                <a:latin typeface="+mj-lt"/>
                <a:ea typeface="+mj-ea"/>
                <a:cs typeface="+mj-cs"/>
              </a:rPr>
              <a:t> er </a:t>
            </a:r>
            <a:r>
              <a:rPr lang="en-US" sz="6000" b="1" dirty="0" err="1">
                <a:solidFill>
                  <a:srgbClr val="FFFFFF"/>
                </a:solidFill>
                <a:latin typeface="+mj-lt"/>
                <a:ea typeface="+mj-ea"/>
                <a:cs typeface="+mj-cs"/>
              </a:rPr>
              <a:t>nog</a:t>
            </a:r>
            <a:r>
              <a:rPr lang="en-US" sz="6000" b="1" dirty="0">
                <a:solidFill>
                  <a:srgbClr val="FFFFFF"/>
                </a:solidFill>
                <a:latin typeface="+mj-lt"/>
                <a:ea typeface="+mj-ea"/>
                <a:cs typeface="+mj-cs"/>
              </a:rPr>
              <a:t> </a:t>
            </a:r>
            <a:r>
              <a:rPr lang="en-US" sz="6000" b="1" dirty="0" err="1">
                <a:solidFill>
                  <a:srgbClr val="FFFFFF"/>
                </a:solidFill>
                <a:latin typeface="+mj-lt"/>
                <a:ea typeface="+mj-ea"/>
                <a:cs typeface="+mj-cs"/>
              </a:rPr>
              <a:t>vragen</a:t>
            </a:r>
            <a:r>
              <a:rPr lang="en-US" sz="6000" b="1" dirty="0">
                <a:solidFill>
                  <a:srgbClr val="FFFFFF"/>
                </a:solidFill>
                <a:latin typeface="+mj-lt"/>
                <a:ea typeface="+mj-ea"/>
                <a:cs typeface="+mj-cs"/>
              </a:rPr>
              <a:t>? </a:t>
            </a:r>
            <a:r>
              <a:rPr lang="en-US" sz="6000" b="1" dirty="0">
                <a:solidFill>
                  <a:srgbClr val="FFFFFF"/>
                </a:solidFill>
                <a:latin typeface="+mj-lt"/>
                <a:ea typeface="+mj-ea"/>
                <a:cs typeface="+mj-cs"/>
                <a:sym typeface="Wingdings" panose="05000000000000000000" pitchFamily="2" charset="2"/>
              </a:rPr>
              <a:t></a:t>
            </a:r>
            <a:endParaRPr lang="en-US" sz="6000" b="1" dirty="0">
              <a:solidFill>
                <a:srgbClr val="FFFFFF"/>
              </a:solidFill>
              <a:latin typeface="+mj-lt"/>
              <a:ea typeface="+mj-ea"/>
              <a:cs typeface="+mj-cs"/>
            </a:endParaRPr>
          </a:p>
        </p:txBody>
      </p:sp>
      <p:sp>
        <p:nvSpPr>
          <p:cNvPr id="36" name="Rectangle 19">
            <a:extLst>
              <a:ext uri="{FF2B5EF4-FFF2-40B4-BE49-F238E27FC236}">
                <a16:creationId xmlns:a16="http://schemas.microsoft.com/office/drawing/2014/main" id="{F1189494-2B67-46D2-93D6-A122A09BF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300289"/>
            <a:ext cx="5021183"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330080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4C9EB1F-BA8B-EF01-E3C0-431FBBA9ACC9}"/>
              </a:ext>
            </a:extLst>
          </p:cNvPr>
          <p:cNvPicPr>
            <a:picLocks noChangeAspect="1"/>
          </p:cNvPicPr>
          <p:nvPr/>
        </p:nvPicPr>
        <p:blipFill>
          <a:blip r:embed="rId2"/>
          <a:stretch>
            <a:fillRect/>
          </a:stretch>
        </p:blipFill>
        <p:spPr>
          <a:xfrm>
            <a:off x="6340839" y="0"/>
            <a:ext cx="5851161" cy="4512039"/>
          </a:xfrm>
          <a:prstGeom prst="rect">
            <a:avLst/>
          </a:prstGeom>
        </p:spPr>
      </p:pic>
      <p:sp>
        <p:nvSpPr>
          <p:cNvPr id="4" name="Tekstvak 3">
            <a:extLst>
              <a:ext uri="{FF2B5EF4-FFF2-40B4-BE49-F238E27FC236}">
                <a16:creationId xmlns:a16="http://schemas.microsoft.com/office/drawing/2014/main" id="{F410864A-2E48-F1E0-57BD-9AC6922DB5C6}"/>
              </a:ext>
            </a:extLst>
          </p:cNvPr>
          <p:cNvSpPr txBox="1"/>
          <p:nvPr/>
        </p:nvSpPr>
        <p:spPr>
          <a:xfrm>
            <a:off x="779489" y="612844"/>
            <a:ext cx="5071673" cy="5201424"/>
          </a:xfrm>
          <a:prstGeom prst="rect">
            <a:avLst/>
          </a:prstGeom>
          <a:noFill/>
        </p:spPr>
        <p:txBody>
          <a:bodyPr wrap="square" rtlCol="0">
            <a:spAutoFit/>
          </a:bodyPr>
          <a:lstStyle/>
          <a:p>
            <a:r>
              <a:rPr lang="nl-BE" sz="4000" b="1" dirty="0"/>
              <a:t>Het hoogste punt van Antwerpen en wel 55 meter hoog. </a:t>
            </a:r>
          </a:p>
          <a:p>
            <a:r>
              <a:rPr lang="nl-BE" sz="3200" dirty="0"/>
              <a:t>Je kunt er ook wandelen of fietsen het is gezellig. En er zijn ook veel bankjes en er is ook uitzicht op heel </a:t>
            </a:r>
            <a:r>
              <a:rPr lang="nl-BE" sz="3600" b="1" dirty="0"/>
              <a:t>Antwerpen</a:t>
            </a:r>
            <a:r>
              <a:rPr lang="nl-BE" sz="3200" dirty="0"/>
              <a:t>. En er mogen ook geen auto's rijden. </a:t>
            </a:r>
            <a:r>
              <a:rPr lang="nl-BE" sz="4800" dirty="0">
                <a:sym typeface="Wingdings" panose="05000000000000000000" pitchFamily="2" charset="2"/>
              </a:rPr>
              <a:t></a:t>
            </a:r>
            <a:endParaRPr lang="nl-BE" sz="4000" dirty="0"/>
          </a:p>
        </p:txBody>
      </p:sp>
    </p:spTree>
    <p:extLst>
      <p:ext uri="{BB962C8B-B14F-4D97-AF65-F5344CB8AC3E}">
        <p14:creationId xmlns:p14="http://schemas.microsoft.com/office/powerpoint/2010/main" val="1031043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3849711-E4E2-9EC6-62F3-718E660EE1D1}"/>
              </a:ext>
            </a:extLst>
          </p:cNvPr>
          <p:cNvPicPr>
            <a:picLocks noChangeAspect="1"/>
          </p:cNvPicPr>
          <p:nvPr/>
        </p:nvPicPr>
        <p:blipFill>
          <a:blip r:embed="rId2"/>
          <a:stretch>
            <a:fillRect/>
          </a:stretch>
        </p:blipFill>
        <p:spPr>
          <a:xfrm>
            <a:off x="6775556" y="210206"/>
            <a:ext cx="5164618" cy="3218794"/>
          </a:xfrm>
          <a:prstGeom prst="rect">
            <a:avLst/>
          </a:prstGeom>
        </p:spPr>
      </p:pic>
      <p:sp>
        <p:nvSpPr>
          <p:cNvPr id="6" name="Tekstvak 5">
            <a:extLst>
              <a:ext uri="{FF2B5EF4-FFF2-40B4-BE49-F238E27FC236}">
                <a16:creationId xmlns:a16="http://schemas.microsoft.com/office/drawing/2014/main" id="{22CD7399-18EE-27D0-3BBE-98167261C668}"/>
              </a:ext>
            </a:extLst>
          </p:cNvPr>
          <p:cNvSpPr txBox="1"/>
          <p:nvPr/>
        </p:nvSpPr>
        <p:spPr>
          <a:xfrm>
            <a:off x="689663" y="855472"/>
            <a:ext cx="5137476" cy="2769989"/>
          </a:xfrm>
          <a:prstGeom prst="rect">
            <a:avLst/>
          </a:prstGeom>
          <a:noFill/>
        </p:spPr>
        <p:txBody>
          <a:bodyPr wrap="square" rtlCol="0">
            <a:spAutoFit/>
          </a:bodyPr>
          <a:lstStyle/>
          <a:p>
            <a:r>
              <a:rPr lang="nl-BE" sz="4000" b="1" dirty="0"/>
              <a:t>Dit is het natuurlijkste</a:t>
            </a:r>
            <a:r>
              <a:rPr lang="nl-BE" sz="5400" b="1" dirty="0"/>
              <a:t> </a:t>
            </a:r>
            <a:r>
              <a:rPr lang="nl-BE" sz="4000" b="1" dirty="0"/>
              <a:t>gebied</a:t>
            </a:r>
            <a:r>
              <a:rPr lang="nl-BE" sz="5400" b="1" dirty="0"/>
              <a:t> </a:t>
            </a:r>
            <a:r>
              <a:rPr lang="nl-BE" sz="4000" b="1" dirty="0"/>
              <a:t>van Antwerpen. Het </a:t>
            </a:r>
            <a:r>
              <a:rPr lang="nl-BE" sz="4000" b="1" dirty="0" err="1"/>
              <a:t>Kalmhoutste</a:t>
            </a:r>
            <a:r>
              <a:rPr lang="nl-BE" sz="4000" b="1" dirty="0"/>
              <a:t> Heide.</a:t>
            </a:r>
          </a:p>
        </p:txBody>
      </p:sp>
      <p:sp>
        <p:nvSpPr>
          <p:cNvPr id="9" name="Tekstvak 8">
            <a:extLst>
              <a:ext uri="{FF2B5EF4-FFF2-40B4-BE49-F238E27FC236}">
                <a16:creationId xmlns:a16="http://schemas.microsoft.com/office/drawing/2014/main" id="{D871D7F4-4C41-7BC1-FC97-945FC928A2F8}"/>
              </a:ext>
            </a:extLst>
          </p:cNvPr>
          <p:cNvSpPr txBox="1"/>
          <p:nvPr/>
        </p:nvSpPr>
        <p:spPr>
          <a:xfrm flipH="1">
            <a:off x="4246534" y="4131916"/>
            <a:ext cx="45719" cy="369332"/>
          </a:xfrm>
          <a:prstGeom prst="rect">
            <a:avLst/>
          </a:prstGeom>
          <a:noFill/>
        </p:spPr>
        <p:txBody>
          <a:bodyPr wrap="square" rtlCol="0">
            <a:spAutoFit/>
          </a:bodyPr>
          <a:lstStyle/>
          <a:p>
            <a:r>
              <a:rPr lang="nl-BE" dirty="0"/>
              <a:t> </a:t>
            </a:r>
          </a:p>
        </p:txBody>
      </p:sp>
      <p:sp>
        <p:nvSpPr>
          <p:cNvPr id="10" name="Tekstvak 9">
            <a:extLst>
              <a:ext uri="{FF2B5EF4-FFF2-40B4-BE49-F238E27FC236}">
                <a16:creationId xmlns:a16="http://schemas.microsoft.com/office/drawing/2014/main" id="{AFD4CD8A-4462-3FA4-EEFC-251355ADDA84}"/>
              </a:ext>
            </a:extLst>
          </p:cNvPr>
          <p:cNvSpPr txBox="1"/>
          <p:nvPr/>
        </p:nvSpPr>
        <p:spPr>
          <a:xfrm>
            <a:off x="7505429" y="1286359"/>
            <a:ext cx="3704871" cy="646331"/>
          </a:xfrm>
          <a:prstGeom prst="rect">
            <a:avLst/>
          </a:prstGeom>
          <a:noFill/>
        </p:spPr>
        <p:txBody>
          <a:bodyPr wrap="square" rtlCol="0">
            <a:spAutoFit/>
          </a:bodyPr>
          <a:lstStyle/>
          <a:p>
            <a:endParaRPr lang="nl-BE" dirty="0"/>
          </a:p>
          <a:p>
            <a:r>
              <a:rPr lang="nl-BE" dirty="0"/>
              <a:t>…</a:t>
            </a:r>
          </a:p>
        </p:txBody>
      </p:sp>
      <p:sp>
        <p:nvSpPr>
          <p:cNvPr id="12" name="Tekstvak 11">
            <a:extLst>
              <a:ext uri="{FF2B5EF4-FFF2-40B4-BE49-F238E27FC236}">
                <a16:creationId xmlns:a16="http://schemas.microsoft.com/office/drawing/2014/main" id="{234200AA-CD64-7BE4-C42F-42019DD66944}"/>
              </a:ext>
            </a:extLst>
          </p:cNvPr>
          <p:cNvSpPr txBox="1"/>
          <p:nvPr/>
        </p:nvSpPr>
        <p:spPr>
          <a:xfrm>
            <a:off x="3866984" y="3940425"/>
            <a:ext cx="7594158" cy="1569660"/>
          </a:xfrm>
          <a:prstGeom prst="rect">
            <a:avLst/>
          </a:prstGeom>
          <a:noFill/>
        </p:spPr>
        <p:txBody>
          <a:bodyPr wrap="square">
            <a:spAutoFit/>
          </a:bodyPr>
          <a:lstStyle/>
          <a:p>
            <a:r>
              <a:rPr lang="nl-BE" sz="3200" dirty="0"/>
              <a:t>Er wonen dieren. Je kunt er niet overal wandelen.</a:t>
            </a:r>
          </a:p>
          <a:p>
            <a:r>
              <a:rPr lang="nl-BE" sz="3200" dirty="0"/>
              <a:t> </a:t>
            </a:r>
          </a:p>
        </p:txBody>
      </p:sp>
    </p:spTree>
    <p:extLst>
      <p:ext uri="{BB962C8B-B14F-4D97-AF65-F5344CB8AC3E}">
        <p14:creationId xmlns:p14="http://schemas.microsoft.com/office/powerpoint/2010/main" val="2071037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Shape 20">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3" name="Rectangle 22">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24">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6281928"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6">
            <a:extLst>
              <a:ext uri="{FF2B5EF4-FFF2-40B4-BE49-F238E27FC236}">
                <a16:creationId xmlns:a16="http://schemas.microsoft.com/office/drawing/2014/main" id="{7271C494-8107-3D61-D611-4FBC7C22A2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13612" y="611650"/>
            <a:ext cx="416052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3" name="Afbeelding 2">
            <a:extLst>
              <a:ext uri="{FF2B5EF4-FFF2-40B4-BE49-F238E27FC236}">
                <a16:creationId xmlns:a16="http://schemas.microsoft.com/office/drawing/2014/main" id="{C3F1F8B2-ABA3-4CBB-971E-9EB7B2408E97}"/>
              </a:ext>
            </a:extLst>
          </p:cNvPr>
          <p:cNvPicPr>
            <a:picLocks noChangeAspect="1"/>
          </p:cNvPicPr>
          <p:nvPr/>
        </p:nvPicPr>
        <p:blipFill>
          <a:blip r:embed="rId3"/>
          <a:stretch>
            <a:fillRect/>
          </a:stretch>
        </p:blipFill>
        <p:spPr>
          <a:xfrm>
            <a:off x="6662056" y="3279032"/>
            <a:ext cx="5869795" cy="3517879"/>
          </a:xfrm>
          <a:prstGeom prst="rect">
            <a:avLst/>
          </a:prstGeom>
        </p:spPr>
      </p:pic>
      <p:sp>
        <p:nvSpPr>
          <p:cNvPr id="5" name="Tekstvak 4">
            <a:extLst>
              <a:ext uri="{FF2B5EF4-FFF2-40B4-BE49-F238E27FC236}">
                <a16:creationId xmlns:a16="http://schemas.microsoft.com/office/drawing/2014/main" id="{FDF5AEBC-FEE3-8B9B-B35A-93E3941F101C}"/>
              </a:ext>
            </a:extLst>
          </p:cNvPr>
          <p:cNvSpPr txBox="1"/>
          <p:nvPr/>
        </p:nvSpPr>
        <p:spPr>
          <a:xfrm>
            <a:off x="7507224" y="1088136"/>
            <a:ext cx="4160520" cy="5257800"/>
          </a:xfrm>
          <a:prstGeom prst="rect">
            <a:avLst/>
          </a:prstGeom>
        </p:spPr>
        <p:txBody>
          <a:bodyPr vert="horz" lIns="91440" tIns="45720" rIns="91440" bIns="45720" rtlCol="0">
            <a:normAutofit/>
          </a:bodyPr>
          <a:lstStyle/>
          <a:p>
            <a:pPr>
              <a:lnSpc>
                <a:spcPct val="110000"/>
              </a:lnSpc>
              <a:spcAft>
                <a:spcPts val="600"/>
              </a:spcAft>
            </a:pPr>
            <a:endParaRPr lang="en-US" sz="2800" dirty="0"/>
          </a:p>
          <a:p>
            <a:pPr indent="-228600">
              <a:lnSpc>
                <a:spcPct val="110000"/>
              </a:lnSpc>
              <a:spcAft>
                <a:spcPts val="600"/>
              </a:spcAft>
              <a:buFont typeface="Arial" panose="020B0604020202020204" pitchFamily="34" charset="0"/>
              <a:buChar char="•"/>
            </a:pPr>
            <a:endParaRPr lang="en-US" dirty="0"/>
          </a:p>
        </p:txBody>
      </p:sp>
      <p:sp>
        <p:nvSpPr>
          <p:cNvPr id="4" name="Tekstvak 3">
            <a:extLst>
              <a:ext uri="{FF2B5EF4-FFF2-40B4-BE49-F238E27FC236}">
                <a16:creationId xmlns:a16="http://schemas.microsoft.com/office/drawing/2014/main" id="{00E3F1AD-4B0A-BE0B-028B-C0DF2ED86A11}"/>
              </a:ext>
            </a:extLst>
          </p:cNvPr>
          <p:cNvSpPr txBox="1"/>
          <p:nvPr/>
        </p:nvSpPr>
        <p:spPr>
          <a:xfrm>
            <a:off x="3049361" y="1859340"/>
            <a:ext cx="6098720" cy="369332"/>
          </a:xfrm>
          <a:prstGeom prst="rect">
            <a:avLst/>
          </a:prstGeom>
          <a:noFill/>
        </p:spPr>
        <p:txBody>
          <a:bodyPr wrap="square">
            <a:spAutoFit/>
          </a:bodyPr>
          <a:lstStyle/>
          <a:p>
            <a:r>
              <a:rPr lang="nl-BE" dirty="0"/>
              <a:t>.</a:t>
            </a:r>
          </a:p>
        </p:txBody>
      </p:sp>
      <p:sp>
        <p:nvSpPr>
          <p:cNvPr id="9" name="Tekstvak 8">
            <a:extLst>
              <a:ext uri="{FF2B5EF4-FFF2-40B4-BE49-F238E27FC236}">
                <a16:creationId xmlns:a16="http://schemas.microsoft.com/office/drawing/2014/main" id="{C351DCA0-5D07-30C7-1277-61EC6E8181E5}"/>
              </a:ext>
            </a:extLst>
          </p:cNvPr>
          <p:cNvSpPr txBox="1"/>
          <p:nvPr/>
        </p:nvSpPr>
        <p:spPr>
          <a:xfrm>
            <a:off x="524256" y="576078"/>
            <a:ext cx="8623825" cy="2554545"/>
          </a:xfrm>
          <a:prstGeom prst="rect">
            <a:avLst/>
          </a:prstGeom>
          <a:noFill/>
        </p:spPr>
        <p:txBody>
          <a:bodyPr wrap="square">
            <a:spAutoFit/>
          </a:bodyPr>
          <a:lstStyle/>
          <a:p>
            <a:r>
              <a:rPr lang="nl-BE" sz="2000" dirty="0"/>
              <a:t>De haven van </a:t>
            </a:r>
            <a:r>
              <a:rPr lang="nl-BE" sz="2000" b="1" dirty="0"/>
              <a:t>Antwerpen-Brugge </a:t>
            </a:r>
            <a:r>
              <a:rPr lang="nl-BE" sz="2000" dirty="0"/>
              <a:t>is een supergrote plek waar reusachtige schepen uit de hele wereld naartoe komen. </a:t>
            </a:r>
            <a:r>
              <a:rPr lang="nl-BE" sz="2000" b="1" dirty="0"/>
              <a:t>Het is de grootste haven van België en de op één na grootste van heel Europa!</a:t>
            </a:r>
          </a:p>
          <a:p>
            <a:r>
              <a:rPr lang="nl-BE" sz="2000" dirty="0"/>
              <a:t>Omdat de haven aan een brede rivier ligt (</a:t>
            </a:r>
            <a:r>
              <a:rPr lang="nl-BE" sz="2000" b="1" dirty="0"/>
              <a:t>de Schelde</a:t>
            </a:r>
            <a:r>
              <a:rPr lang="nl-BE" sz="2000" dirty="0"/>
              <a:t>), kunnen schepen er gemakkelijk hun spullen brengen. Denk aan duizenden containers vol speelgoed en kleren, maar ook aan grote machines en vloeistoffen voor fabrieken. Het is eigenlijk een soort gigantisch verdeelcentrum dat ervoor zorgt dat alle spullen op de juiste plek in Europa terechtkomen.</a:t>
            </a:r>
          </a:p>
        </p:txBody>
      </p:sp>
    </p:spTree>
    <p:extLst>
      <p:ext uri="{BB962C8B-B14F-4D97-AF65-F5344CB8AC3E}">
        <p14:creationId xmlns:p14="http://schemas.microsoft.com/office/powerpoint/2010/main" val="551404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8">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6" name="Rectangle 10">
            <a:extLst>
              <a:ext uri="{FF2B5EF4-FFF2-40B4-BE49-F238E27FC236}">
                <a16:creationId xmlns:a16="http://schemas.microsoft.com/office/drawing/2014/main" id="{34C0330F-1D4F-4552-B799-615DD237B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17" name="Rectangle 12">
            <a:extLst>
              <a:ext uri="{FF2B5EF4-FFF2-40B4-BE49-F238E27FC236}">
                <a16:creationId xmlns:a16="http://schemas.microsoft.com/office/drawing/2014/main" id="{92BE0106-0C20-465B-A1BE-0BAC2737B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4672966"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4" name="Tekstvak 3">
            <a:extLst>
              <a:ext uri="{FF2B5EF4-FFF2-40B4-BE49-F238E27FC236}">
                <a16:creationId xmlns:a16="http://schemas.microsoft.com/office/drawing/2014/main" id="{B5D6C630-0393-0FA9-09A1-981300CCB7E3}"/>
              </a:ext>
            </a:extLst>
          </p:cNvPr>
          <p:cNvSpPr txBox="1"/>
          <p:nvPr/>
        </p:nvSpPr>
        <p:spPr>
          <a:xfrm>
            <a:off x="517869" y="1622560"/>
            <a:ext cx="4672584" cy="3767328"/>
          </a:xfrm>
          <a:prstGeom prst="rect">
            <a:avLst/>
          </a:prstGeom>
        </p:spPr>
        <p:txBody>
          <a:bodyPr vert="horz" lIns="91440" tIns="45720" rIns="91440" bIns="45720" rtlCol="0">
            <a:normAutofit/>
          </a:bodyPr>
          <a:lstStyle/>
          <a:p>
            <a:pPr indent="-228600">
              <a:lnSpc>
                <a:spcPct val="110000"/>
              </a:lnSpc>
              <a:spcAft>
                <a:spcPts val="600"/>
              </a:spcAft>
              <a:buFont typeface="Arial" panose="020B0604020202020204" pitchFamily="34" charset="0"/>
              <a:buChar char="•"/>
            </a:pPr>
            <a:endParaRPr lang="en-US" sz="3200" b="1" dirty="0"/>
          </a:p>
        </p:txBody>
      </p:sp>
      <p:pic>
        <p:nvPicPr>
          <p:cNvPr id="3" name="Afbeelding 2">
            <a:extLst>
              <a:ext uri="{FF2B5EF4-FFF2-40B4-BE49-F238E27FC236}">
                <a16:creationId xmlns:a16="http://schemas.microsoft.com/office/drawing/2014/main" id="{67C59026-B960-049D-A63B-C8212E522681}"/>
              </a:ext>
            </a:extLst>
          </p:cNvPr>
          <p:cNvPicPr>
            <a:picLocks noChangeAspect="1"/>
          </p:cNvPicPr>
          <p:nvPr/>
        </p:nvPicPr>
        <p:blipFill>
          <a:blip r:embed="rId2"/>
          <a:srcRect t="13956" r="-1" b="7240"/>
          <a:stretch>
            <a:fillRect/>
          </a:stretch>
        </p:blipFill>
        <p:spPr>
          <a:xfrm>
            <a:off x="5958018" y="508090"/>
            <a:ext cx="5709726" cy="5846989"/>
          </a:xfrm>
          <a:prstGeom prst="rect">
            <a:avLst/>
          </a:prstGeom>
        </p:spPr>
      </p:pic>
      <p:sp>
        <p:nvSpPr>
          <p:cNvPr id="7" name="Tekstvak 6">
            <a:extLst>
              <a:ext uri="{FF2B5EF4-FFF2-40B4-BE49-F238E27FC236}">
                <a16:creationId xmlns:a16="http://schemas.microsoft.com/office/drawing/2014/main" id="{248FC446-882F-E393-31AF-6360B840733B}"/>
              </a:ext>
            </a:extLst>
          </p:cNvPr>
          <p:cNvSpPr txBox="1"/>
          <p:nvPr/>
        </p:nvSpPr>
        <p:spPr>
          <a:xfrm>
            <a:off x="124146" y="976631"/>
            <a:ext cx="5709726" cy="3855158"/>
          </a:xfrm>
          <a:prstGeom prst="rect">
            <a:avLst/>
          </a:prstGeom>
          <a:noFill/>
        </p:spPr>
        <p:txBody>
          <a:bodyPr wrap="square">
            <a:spAutoFit/>
          </a:bodyPr>
          <a:lstStyle/>
          <a:p>
            <a:pPr>
              <a:lnSpc>
                <a:spcPct val="110000"/>
              </a:lnSpc>
              <a:spcAft>
                <a:spcPts val="600"/>
              </a:spcAft>
            </a:pPr>
            <a:r>
              <a:rPr lang="en-US" sz="3200" b="1" dirty="0"/>
              <a:t>Pieter Paul Rubens </a:t>
            </a:r>
            <a:r>
              <a:rPr lang="en-US" sz="3200" dirty="0"/>
              <a:t>was </a:t>
            </a:r>
            <a:r>
              <a:rPr lang="en-US" sz="3200" dirty="0" err="1"/>
              <a:t>één</a:t>
            </a:r>
            <a:r>
              <a:rPr lang="en-US" sz="3200" dirty="0"/>
              <a:t> van de </a:t>
            </a:r>
            <a:r>
              <a:rPr lang="en-US" sz="3200" dirty="0" err="1"/>
              <a:t>beroemdste</a:t>
            </a:r>
            <a:r>
              <a:rPr lang="en-US" sz="3200" dirty="0"/>
              <a:t> </a:t>
            </a:r>
            <a:r>
              <a:rPr lang="en-US" sz="3200" b="1" dirty="0" err="1"/>
              <a:t>schilders</a:t>
            </a:r>
            <a:r>
              <a:rPr lang="en-US" sz="3200" dirty="0"/>
              <a:t> die </a:t>
            </a:r>
            <a:r>
              <a:rPr lang="en-US" sz="3200" dirty="0" err="1"/>
              <a:t>ooit</a:t>
            </a:r>
            <a:r>
              <a:rPr lang="en-US" sz="3200" dirty="0"/>
              <a:t> </a:t>
            </a:r>
            <a:r>
              <a:rPr lang="en-US" sz="3200" dirty="0" err="1"/>
              <a:t>heeft</a:t>
            </a:r>
            <a:r>
              <a:rPr lang="en-US" sz="3200" dirty="0"/>
              <a:t> </a:t>
            </a:r>
            <a:r>
              <a:rPr lang="en-US" sz="3200" dirty="0" err="1"/>
              <a:t>geleefd</a:t>
            </a:r>
            <a:r>
              <a:rPr lang="en-US" sz="3200" dirty="0"/>
              <a:t>. Hij </a:t>
            </a:r>
            <a:r>
              <a:rPr lang="en-US" sz="3200" dirty="0" err="1"/>
              <a:t>woonde</a:t>
            </a:r>
            <a:r>
              <a:rPr lang="en-US" sz="3200" dirty="0"/>
              <a:t> </a:t>
            </a:r>
            <a:r>
              <a:rPr lang="en-US" sz="3200" dirty="0" err="1"/>
              <a:t>meer</a:t>
            </a:r>
            <a:r>
              <a:rPr lang="en-US" sz="3200" dirty="0"/>
              <a:t> dan 400 </a:t>
            </a:r>
            <a:r>
              <a:rPr lang="en-US" sz="3200" dirty="0" err="1"/>
              <a:t>jaar</a:t>
            </a:r>
            <a:r>
              <a:rPr lang="en-US" sz="3200" dirty="0"/>
              <a:t> </a:t>
            </a:r>
            <a:r>
              <a:rPr lang="en-US" sz="3200" dirty="0" err="1"/>
              <a:t>geleden</a:t>
            </a:r>
            <a:r>
              <a:rPr lang="en-US" sz="3200" dirty="0"/>
              <a:t> in </a:t>
            </a:r>
            <a:r>
              <a:rPr lang="en-US" sz="3200" b="1" dirty="0"/>
              <a:t>Antwerpen</a:t>
            </a:r>
            <a:r>
              <a:rPr lang="en-US" sz="3200" dirty="0"/>
              <a:t> </a:t>
            </a:r>
            <a:r>
              <a:rPr lang="en-US" sz="3200" dirty="0" err="1"/>
              <a:t>en</a:t>
            </a:r>
            <a:r>
              <a:rPr lang="en-US" sz="3200" dirty="0"/>
              <a:t> was </a:t>
            </a:r>
            <a:r>
              <a:rPr lang="en-US" sz="3200" dirty="0" err="1"/>
              <a:t>een</a:t>
            </a:r>
            <a:r>
              <a:rPr lang="en-US" sz="3200" dirty="0"/>
              <a:t> </a:t>
            </a:r>
            <a:r>
              <a:rPr lang="en-US" sz="3200" dirty="0" err="1"/>
              <a:t>echte</a:t>
            </a:r>
            <a:r>
              <a:rPr lang="en-US" sz="3200" dirty="0"/>
              <a:t> "</a:t>
            </a:r>
            <a:r>
              <a:rPr lang="en-US" sz="3200" dirty="0" err="1"/>
              <a:t>superster</a:t>
            </a:r>
            <a:r>
              <a:rPr lang="en-US" sz="3200" dirty="0"/>
              <a:t>" van </a:t>
            </a:r>
            <a:r>
              <a:rPr lang="en-US" sz="3200" dirty="0" err="1"/>
              <a:t>zijn</a:t>
            </a:r>
            <a:r>
              <a:rPr lang="en-US" sz="3200" dirty="0"/>
              <a:t> </a:t>
            </a:r>
            <a:r>
              <a:rPr lang="en-US" sz="3200" dirty="0" err="1"/>
              <a:t>tijd</a:t>
            </a:r>
            <a:r>
              <a:rPr lang="en-US" sz="3200" dirty="0"/>
              <a:t>.</a:t>
            </a:r>
          </a:p>
        </p:txBody>
      </p:sp>
    </p:spTree>
    <p:extLst>
      <p:ext uri="{BB962C8B-B14F-4D97-AF65-F5344CB8AC3E}">
        <p14:creationId xmlns:p14="http://schemas.microsoft.com/office/powerpoint/2010/main" val="3478139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Shape 18">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7" name="Rectangle 20">
            <a:extLst>
              <a:ext uri="{FF2B5EF4-FFF2-40B4-BE49-F238E27FC236}">
                <a16:creationId xmlns:a16="http://schemas.microsoft.com/office/drawing/2014/main" id="{A082E5AA-6E5F-4FCC-8C41-11E32F833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2">
            <a:extLst>
              <a:ext uri="{FF2B5EF4-FFF2-40B4-BE49-F238E27FC236}">
                <a16:creationId xmlns:a16="http://schemas.microsoft.com/office/drawing/2014/main" id="{92BE0106-0C20-465B-A1BE-0BAC2737B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A3D569D-D3A6-49CA-A483-291E95DACA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11650"/>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kstvak 7">
            <a:extLst>
              <a:ext uri="{FF2B5EF4-FFF2-40B4-BE49-F238E27FC236}">
                <a16:creationId xmlns:a16="http://schemas.microsoft.com/office/drawing/2014/main" id="{E2ADEA9A-7381-EDE2-9B31-F67C1D39B107}"/>
              </a:ext>
            </a:extLst>
          </p:cNvPr>
          <p:cNvSpPr txBox="1"/>
          <p:nvPr/>
        </p:nvSpPr>
        <p:spPr>
          <a:xfrm>
            <a:off x="499776" y="978405"/>
            <a:ext cx="5522976" cy="2450592"/>
          </a:xfrm>
          <a:prstGeom prst="rect">
            <a:avLst/>
          </a:prstGeom>
        </p:spPr>
        <p:txBody>
          <a:bodyPr vert="horz" lIns="91440" tIns="45720" rIns="91440" bIns="45720" rtlCol="0">
            <a:normAutofit/>
          </a:bodyPr>
          <a:lstStyle/>
          <a:p>
            <a:pPr marL="3429000" lvl="8">
              <a:spcAft>
                <a:spcPts val="600"/>
              </a:spcAft>
            </a:pPr>
            <a:endParaRPr lang="en-US" sz="2000" dirty="0"/>
          </a:p>
        </p:txBody>
      </p:sp>
      <p:pic>
        <p:nvPicPr>
          <p:cNvPr id="4" name="Afbeelding 3">
            <a:extLst>
              <a:ext uri="{FF2B5EF4-FFF2-40B4-BE49-F238E27FC236}">
                <a16:creationId xmlns:a16="http://schemas.microsoft.com/office/drawing/2014/main" id="{B08126D2-1177-6F5A-6058-73DE917C6649}"/>
              </a:ext>
            </a:extLst>
          </p:cNvPr>
          <p:cNvPicPr>
            <a:picLocks noChangeAspect="1"/>
          </p:cNvPicPr>
          <p:nvPr/>
        </p:nvPicPr>
        <p:blipFill>
          <a:blip r:embed="rId3"/>
          <a:srcRect t="18535" b="41486"/>
          <a:stretch>
            <a:fillRect/>
          </a:stretch>
        </p:blipFill>
        <p:spPr>
          <a:xfrm>
            <a:off x="517870" y="3970271"/>
            <a:ext cx="5030057" cy="2691786"/>
          </a:xfrm>
          <a:prstGeom prst="rect">
            <a:avLst/>
          </a:prstGeom>
        </p:spPr>
      </p:pic>
      <p:pic>
        <p:nvPicPr>
          <p:cNvPr id="3" name="Afbeelding 2">
            <a:extLst>
              <a:ext uri="{FF2B5EF4-FFF2-40B4-BE49-F238E27FC236}">
                <a16:creationId xmlns:a16="http://schemas.microsoft.com/office/drawing/2014/main" id="{1C10111F-C087-CE26-F7FF-56F1180F555B}"/>
              </a:ext>
            </a:extLst>
          </p:cNvPr>
          <p:cNvPicPr>
            <a:picLocks noChangeAspect="1"/>
          </p:cNvPicPr>
          <p:nvPr/>
        </p:nvPicPr>
        <p:blipFill>
          <a:blip r:embed="rId4"/>
          <a:srcRect t="20378" r="1" b="32551"/>
          <a:stretch>
            <a:fillRect/>
          </a:stretch>
        </p:blipFill>
        <p:spPr>
          <a:xfrm>
            <a:off x="6662167" y="3609974"/>
            <a:ext cx="5030057" cy="2736029"/>
          </a:xfrm>
          <a:prstGeom prst="rect">
            <a:avLst/>
          </a:prstGeom>
        </p:spPr>
      </p:pic>
      <p:sp>
        <p:nvSpPr>
          <p:cNvPr id="5" name="Tekstvak 4">
            <a:extLst>
              <a:ext uri="{FF2B5EF4-FFF2-40B4-BE49-F238E27FC236}">
                <a16:creationId xmlns:a16="http://schemas.microsoft.com/office/drawing/2014/main" id="{6A7152A3-0452-CC65-604C-1E7E8534C394}"/>
              </a:ext>
            </a:extLst>
          </p:cNvPr>
          <p:cNvSpPr txBox="1"/>
          <p:nvPr/>
        </p:nvSpPr>
        <p:spPr>
          <a:xfrm>
            <a:off x="423076" y="693147"/>
            <a:ext cx="6309360" cy="3767328"/>
          </a:xfrm>
          <a:prstGeom prst="rect">
            <a:avLst/>
          </a:prstGeom>
        </p:spPr>
        <p:txBody>
          <a:bodyPr vert="horz" lIns="91440" tIns="45720" rIns="91440" bIns="45720" rtlCol="0">
            <a:normAutofit/>
          </a:bodyPr>
          <a:lstStyle/>
          <a:p>
            <a:pPr>
              <a:lnSpc>
                <a:spcPct val="110000"/>
              </a:lnSpc>
              <a:spcAft>
                <a:spcPts val="600"/>
              </a:spcAft>
            </a:pPr>
            <a:endParaRPr lang="en-US" dirty="0"/>
          </a:p>
        </p:txBody>
      </p:sp>
      <p:sp>
        <p:nvSpPr>
          <p:cNvPr id="15" name="Tekstvak 14">
            <a:extLst>
              <a:ext uri="{FF2B5EF4-FFF2-40B4-BE49-F238E27FC236}">
                <a16:creationId xmlns:a16="http://schemas.microsoft.com/office/drawing/2014/main" id="{C087709D-D268-DF71-D0A2-B5B203F58F6B}"/>
              </a:ext>
            </a:extLst>
          </p:cNvPr>
          <p:cNvSpPr txBox="1"/>
          <p:nvPr/>
        </p:nvSpPr>
        <p:spPr>
          <a:xfrm>
            <a:off x="6522527" y="1521678"/>
            <a:ext cx="5522977" cy="1938992"/>
          </a:xfrm>
          <a:prstGeom prst="rect">
            <a:avLst/>
          </a:prstGeom>
          <a:noFill/>
        </p:spPr>
        <p:txBody>
          <a:bodyPr wrap="square">
            <a:spAutoFit/>
          </a:bodyPr>
          <a:lstStyle/>
          <a:p>
            <a:r>
              <a:rPr lang="nl-BE" sz="2400" b="1" dirty="0"/>
              <a:t>Kinderen kunnen er op speurtocht naar dieren doen mee aan workshops, en genieten van een prachtig uitzicht over de stad vanaf het gratis toegankelijke </a:t>
            </a:r>
            <a:r>
              <a:rPr lang="nl-BE" sz="2400" b="1" dirty="0" err="1"/>
              <a:t>panoramadak</a:t>
            </a:r>
            <a:r>
              <a:rPr lang="nl-BE" sz="2400" b="1" i="0" dirty="0">
                <a:solidFill>
                  <a:srgbClr val="0A0A0A"/>
                </a:solidFill>
                <a:effectLst/>
                <a:latin typeface="Google Sans"/>
              </a:rPr>
              <a:t>.</a:t>
            </a:r>
            <a:r>
              <a:rPr lang="nl-BE" sz="2400" b="0" i="0" dirty="0">
                <a:solidFill>
                  <a:srgbClr val="0A0A0A"/>
                </a:solidFill>
                <a:effectLst/>
                <a:latin typeface="Google Sans"/>
              </a:rPr>
              <a:t> </a:t>
            </a:r>
            <a:endParaRPr lang="nl-BE" sz="2400" dirty="0"/>
          </a:p>
        </p:txBody>
      </p:sp>
      <p:sp>
        <p:nvSpPr>
          <p:cNvPr id="17" name="Tekstvak 16">
            <a:extLst>
              <a:ext uri="{FF2B5EF4-FFF2-40B4-BE49-F238E27FC236}">
                <a16:creationId xmlns:a16="http://schemas.microsoft.com/office/drawing/2014/main" id="{92FB95C7-CD58-89A1-6B85-F58033DA4125}"/>
              </a:ext>
            </a:extLst>
          </p:cNvPr>
          <p:cNvSpPr txBox="1"/>
          <p:nvPr/>
        </p:nvSpPr>
        <p:spPr>
          <a:xfrm>
            <a:off x="423076" y="1212454"/>
            <a:ext cx="6098720" cy="2800767"/>
          </a:xfrm>
          <a:prstGeom prst="rect">
            <a:avLst/>
          </a:prstGeom>
          <a:noFill/>
        </p:spPr>
        <p:txBody>
          <a:bodyPr wrap="square">
            <a:spAutoFit/>
          </a:bodyPr>
          <a:lstStyle/>
          <a:p>
            <a:r>
              <a:rPr lang="nl-BE" sz="2000" b="1" dirty="0"/>
              <a:t>De </a:t>
            </a:r>
            <a:r>
              <a:rPr lang="nl-BE" sz="2000" b="1" dirty="0" err="1"/>
              <a:t>Zimmertoren</a:t>
            </a:r>
            <a:r>
              <a:rPr lang="nl-BE" sz="2000" b="1" dirty="0"/>
              <a:t> in Lier (oorspronkelijk de middeleeuwse Corneliustoren</a:t>
            </a:r>
            <a:r>
              <a:rPr lang="nl-BE" sz="2000" dirty="0"/>
              <a:t>) </a:t>
            </a:r>
            <a:r>
              <a:rPr lang="nl-BE" sz="2000" b="1" dirty="0"/>
              <a:t>is wereldberoemd om zijn astronomische uurwerken, ontworpen door de </a:t>
            </a:r>
            <a:r>
              <a:rPr lang="nl-BE" sz="2000" b="1" dirty="0" err="1"/>
              <a:t>Lierse</a:t>
            </a:r>
            <a:r>
              <a:rPr lang="nl-BE" sz="2000" b="1" dirty="0"/>
              <a:t> horlogemaker en astronoom Louis </a:t>
            </a:r>
            <a:r>
              <a:rPr lang="nl-BE" sz="2000" b="1" dirty="0" err="1"/>
              <a:t>Zimmer</a:t>
            </a:r>
            <a:r>
              <a:rPr lang="nl-BE" sz="2000" b="1" dirty="0"/>
              <a:t>. De toren vormt het hart van een museumcomplex waar tijd en astronomie centraal staan. </a:t>
            </a:r>
            <a:r>
              <a:rPr lang="nl-BE" sz="2000" b="1" dirty="0" err="1"/>
              <a:t>Astroon</a:t>
            </a:r>
            <a:r>
              <a:rPr lang="nl-BE" sz="2000" b="1" dirty="0"/>
              <a:t> betekenis </a:t>
            </a:r>
            <a:r>
              <a:rPr lang="nl-BE" b="1" dirty="0"/>
              <a:t>wetenschapper die het heelal, de sterren, planeten en andere hemellichamen bestudeert.</a:t>
            </a:r>
          </a:p>
        </p:txBody>
      </p:sp>
    </p:spTree>
    <p:extLst>
      <p:ext uri="{BB962C8B-B14F-4D97-AF65-F5344CB8AC3E}">
        <p14:creationId xmlns:p14="http://schemas.microsoft.com/office/powerpoint/2010/main" val="1976438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3" name="Rectangle 22">
            <a:extLst>
              <a:ext uri="{FF2B5EF4-FFF2-40B4-BE49-F238E27FC236}">
                <a16:creationId xmlns:a16="http://schemas.microsoft.com/office/drawing/2014/main" id="{839C2F19-8FC2-4576-A76C-228178053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Afbeelding 4">
            <a:extLst>
              <a:ext uri="{FF2B5EF4-FFF2-40B4-BE49-F238E27FC236}">
                <a16:creationId xmlns:a16="http://schemas.microsoft.com/office/drawing/2014/main" id="{0BBCC25F-6999-133D-355B-DBEA15BD3DCD}"/>
              </a:ext>
            </a:extLst>
          </p:cNvPr>
          <p:cNvPicPr>
            <a:picLocks noChangeAspect="1"/>
          </p:cNvPicPr>
          <p:nvPr/>
        </p:nvPicPr>
        <p:blipFill>
          <a:blip r:embed="rId2"/>
          <a:stretch>
            <a:fillRect/>
          </a:stretch>
        </p:blipFill>
        <p:spPr>
          <a:xfrm>
            <a:off x="1227007" y="523356"/>
            <a:ext cx="2887951" cy="2887951"/>
          </a:xfrm>
          <a:prstGeom prst="rect">
            <a:avLst/>
          </a:prstGeom>
        </p:spPr>
      </p:pic>
      <p:sp>
        <p:nvSpPr>
          <p:cNvPr id="25" name="Rectangle 24">
            <a:extLst>
              <a:ext uri="{FF2B5EF4-FFF2-40B4-BE49-F238E27FC236}">
                <a16:creationId xmlns:a16="http://schemas.microsoft.com/office/drawing/2014/main" id="{2CA7A481-09B7-459B-9BA1-EA1BEB4F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400" y="508090"/>
            <a:ext cx="6190488"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a:extLst>
              <a:ext uri="{FF2B5EF4-FFF2-40B4-BE49-F238E27FC236}">
                <a16:creationId xmlns:a16="http://schemas.microsoft.com/office/drawing/2014/main" id="{0F08C9D3-97BE-5002-47B8-451DE5D9DF86}"/>
              </a:ext>
            </a:extLst>
          </p:cNvPr>
          <p:cNvPicPr>
            <a:picLocks noChangeAspect="1"/>
          </p:cNvPicPr>
          <p:nvPr/>
        </p:nvPicPr>
        <p:blipFill>
          <a:blip r:embed="rId3"/>
          <a:stretch>
            <a:fillRect/>
          </a:stretch>
        </p:blipFill>
        <p:spPr>
          <a:xfrm>
            <a:off x="1227007" y="3646141"/>
            <a:ext cx="2699863" cy="2699863"/>
          </a:xfrm>
          <a:prstGeom prst="rect">
            <a:avLst/>
          </a:prstGeom>
        </p:spPr>
      </p:pic>
      <p:sp>
        <p:nvSpPr>
          <p:cNvPr id="7" name="Tekstvak 6">
            <a:extLst>
              <a:ext uri="{FF2B5EF4-FFF2-40B4-BE49-F238E27FC236}">
                <a16:creationId xmlns:a16="http://schemas.microsoft.com/office/drawing/2014/main" id="{F619A474-A097-6418-0B4F-6C2A47F9AA48}"/>
              </a:ext>
            </a:extLst>
          </p:cNvPr>
          <p:cNvSpPr txBox="1"/>
          <p:nvPr/>
        </p:nvSpPr>
        <p:spPr>
          <a:xfrm>
            <a:off x="4441445" y="805803"/>
            <a:ext cx="7229638" cy="2291682"/>
          </a:xfrm>
          <a:prstGeom prst="rect">
            <a:avLst/>
          </a:prstGeom>
        </p:spPr>
        <p:txBody>
          <a:bodyPr vert="horz" lIns="91440" tIns="45720" rIns="91440" bIns="45720" rtlCol="0">
            <a:normAutofit/>
          </a:bodyPr>
          <a:lstStyle/>
          <a:p>
            <a:pPr>
              <a:lnSpc>
                <a:spcPct val="110000"/>
              </a:lnSpc>
              <a:spcAft>
                <a:spcPts val="600"/>
              </a:spcAft>
            </a:pPr>
            <a:r>
              <a:rPr lang="en-US" b="1" dirty="0"/>
              <a:t> </a:t>
            </a:r>
          </a:p>
        </p:txBody>
      </p:sp>
      <p:sp>
        <p:nvSpPr>
          <p:cNvPr id="9" name="Tekstvak 8">
            <a:extLst>
              <a:ext uri="{FF2B5EF4-FFF2-40B4-BE49-F238E27FC236}">
                <a16:creationId xmlns:a16="http://schemas.microsoft.com/office/drawing/2014/main" id="{6D426800-1E32-359E-F122-5E0F808003FA}"/>
              </a:ext>
            </a:extLst>
          </p:cNvPr>
          <p:cNvSpPr txBox="1"/>
          <p:nvPr/>
        </p:nvSpPr>
        <p:spPr>
          <a:xfrm>
            <a:off x="4441445" y="3646141"/>
            <a:ext cx="7229638" cy="1938992"/>
          </a:xfrm>
          <a:prstGeom prst="rect">
            <a:avLst/>
          </a:prstGeom>
          <a:noFill/>
        </p:spPr>
        <p:txBody>
          <a:bodyPr wrap="square">
            <a:spAutoFit/>
          </a:bodyPr>
          <a:lstStyle/>
          <a:p>
            <a:r>
              <a:rPr lang="nl-BE" sz="2400" b="1" dirty="0"/>
              <a:t>Willebrord Jan Frans Maria Vandersteen was een Belgische striptekenaar. Hij is vooral bekend als bedenker en oorspronkelijke tekenaar van de stripreeks Suske en </a:t>
            </a:r>
            <a:r>
              <a:rPr lang="nl-BE" sz="2400" b="1" dirty="0" err="1"/>
              <a:t>Wiske</a:t>
            </a:r>
            <a:r>
              <a:rPr lang="nl-BE" sz="2400" b="1" dirty="0"/>
              <a:t>, waar hij tot in de jaren zeventig nauw bij betrokken was. </a:t>
            </a:r>
          </a:p>
        </p:txBody>
      </p:sp>
      <p:sp>
        <p:nvSpPr>
          <p:cNvPr id="4" name="Tekstvak 3">
            <a:extLst>
              <a:ext uri="{FF2B5EF4-FFF2-40B4-BE49-F238E27FC236}">
                <a16:creationId xmlns:a16="http://schemas.microsoft.com/office/drawing/2014/main" id="{9DAEFB62-2D27-087F-26AF-EA6D535564D5}"/>
              </a:ext>
            </a:extLst>
          </p:cNvPr>
          <p:cNvSpPr txBox="1"/>
          <p:nvPr/>
        </p:nvSpPr>
        <p:spPr>
          <a:xfrm>
            <a:off x="4629533" y="1165459"/>
            <a:ext cx="6479359" cy="2585323"/>
          </a:xfrm>
          <a:prstGeom prst="rect">
            <a:avLst/>
          </a:prstGeom>
          <a:noFill/>
        </p:spPr>
        <p:txBody>
          <a:bodyPr wrap="square">
            <a:spAutoFit/>
          </a:bodyPr>
          <a:lstStyle/>
          <a:p>
            <a:r>
              <a:rPr lang="nl-BE" sz="2400" b="1" dirty="0"/>
              <a:t>Wout van </a:t>
            </a:r>
            <a:r>
              <a:rPr lang="nl-BE" sz="2400" b="1" dirty="0" err="1"/>
              <a:t>Aert</a:t>
            </a:r>
            <a:r>
              <a:rPr lang="nl-BE" sz="2400" b="1" dirty="0"/>
              <a:t> is een van de bekendste en beste wielrenners van België. Je kunt hem zien als een soort "superman op de fiets" omdat hij in bijna alles wat met fietsen te maken heeft heel goed </a:t>
            </a:r>
            <a:r>
              <a:rPr lang="nl-BE" sz="2400" b="1" dirty="0" err="1"/>
              <a:t>is.Wout</a:t>
            </a:r>
            <a:r>
              <a:rPr lang="nl-BE" sz="2400" b="1" dirty="0"/>
              <a:t> Van </a:t>
            </a:r>
            <a:r>
              <a:rPr lang="nl-BE" sz="2400" b="1" dirty="0" err="1"/>
              <a:t>Aert</a:t>
            </a:r>
            <a:r>
              <a:rPr lang="nl-BE" sz="2400" b="1" dirty="0"/>
              <a:t> heeft zelfs de Parijs </a:t>
            </a:r>
            <a:r>
              <a:rPr lang="nl-BE" sz="2400" b="1" dirty="0" err="1"/>
              <a:t>Roubaix</a:t>
            </a:r>
            <a:r>
              <a:rPr lang="nl-BE" sz="2400" b="1" dirty="0"/>
              <a:t> gewonnen.</a:t>
            </a:r>
          </a:p>
          <a:p>
            <a:r>
              <a:rPr lang="nl-BE" dirty="0"/>
              <a:t> </a:t>
            </a:r>
          </a:p>
        </p:txBody>
      </p:sp>
    </p:spTree>
    <p:extLst>
      <p:ext uri="{BB962C8B-B14F-4D97-AF65-F5344CB8AC3E}">
        <p14:creationId xmlns:p14="http://schemas.microsoft.com/office/powerpoint/2010/main" val="1620607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6281928"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271C494-8107-3D61-D611-4FBC7C22A2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13612" y="611650"/>
            <a:ext cx="416052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5" name="Afbeelding 4">
            <a:extLst>
              <a:ext uri="{FF2B5EF4-FFF2-40B4-BE49-F238E27FC236}">
                <a16:creationId xmlns:a16="http://schemas.microsoft.com/office/drawing/2014/main" id="{44D78B0D-8990-2099-972F-1265AA3BA987}"/>
              </a:ext>
            </a:extLst>
          </p:cNvPr>
          <p:cNvPicPr>
            <a:picLocks noChangeAspect="1"/>
          </p:cNvPicPr>
          <p:nvPr/>
        </p:nvPicPr>
        <p:blipFill>
          <a:blip r:embed="rId2"/>
          <a:stretch>
            <a:fillRect/>
          </a:stretch>
        </p:blipFill>
        <p:spPr>
          <a:xfrm>
            <a:off x="517867" y="2828125"/>
            <a:ext cx="6281928" cy="3517879"/>
          </a:xfrm>
          <a:prstGeom prst="rect">
            <a:avLst/>
          </a:prstGeom>
        </p:spPr>
      </p:pic>
      <p:sp>
        <p:nvSpPr>
          <p:cNvPr id="3" name="Tekstvak 2">
            <a:extLst>
              <a:ext uri="{FF2B5EF4-FFF2-40B4-BE49-F238E27FC236}">
                <a16:creationId xmlns:a16="http://schemas.microsoft.com/office/drawing/2014/main" id="{E9AF74FB-0F88-4F9A-5167-44E21815700B}"/>
              </a:ext>
            </a:extLst>
          </p:cNvPr>
          <p:cNvSpPr txBox="1"/>
          <p:nvPr/>
        </p:nvSpPr>
        <p:spPr>
          <a:xfrm>
            <a:off x="7513612" y="1165459"/>
            <a:ext cx="4160520" cy="5257800"/>
          </a:xfrm>
          <a:prstGeom prst="rect">
            <a:avLst/>
          </a:prstGeom>
        </p:spPr>
        <p:txBody>
          <a:bodyPr vert="horz" lIns="91440" tIns="45720" rIns="91440" bIns="45720" rtlCol="0">
            <a:normAutofit lnSpcReduction="10000"/>
          </a:bodyPr>
          <a:lstStyle/>
          <a:p>
            <a:pPr indent="-228600">
              <a:lnSpc>
                <a:spcPct val="110000"/>
              </a:lnSpc>
              <a:spcAft>
                <a:spcPts val="600"/>
              </a:spcAft>
              <a:buFont typeface="Arial" panose="020B0604020202020204" pitchFamily="34" charset="0"/>
              <a:buChar char="•"/>
            </a:pPr>
            <a:r>
              <a:rPr lang="en-US" sz="2800" b="1" dirty="0"/>
              <a:t>Tomorrowland </a:t>
            </a:r>
            <a:r>
              <a:rPr lang="en-US" sz="2800" dirty="0"/>
              <a:t>is </a:t>
            </a:r>
            <a:r>
              <a:rPr lang="en-US" sz="2800" dirty="0" err="1"/>
              <a:t>een</a:t>
            </a:r>
            <a:r>
              <a:rPr lang="en-US" sz="2800" dirty="0"/>
              <a:t> </a:t>
            </a:r>
            <a:r>
              <a:rPr lang="en-US" sz="2800" dirty="0" err="1"/>
              <a:t>gigantisch</a:t>
            </a:r>
            <a:r>
              <a:rPr lang="en-US" sz="2800" dirty="0"/>
              <a:t> </a:t>
            </a:r>
            <a:r>
              <a:rPr lang="en-US" sz="2800" dirty="0" err="1"/>
              <a:t>muziekfeest</a:t>
            </a:r>
            <a:r>
              <a:rPr lang="en-US" sz="2800" dirty="0"/>
              <a:t> </a:t>
            </a:r>
            <a:r>
              <a:rPr lang="en-US" sz="2800" dirty="0" err="1"/>
              <a:t>dat</a:t>
            </a:r>
            <a:r>
              <a:rPr lang="en-US" sz="2800" dirty="0"/>
              <a:t> elk </a:t>
            </a:r>
            <a:r>
              <a:rPr lang="en-US" sz="2800" dirty="0" err="1"/>
              <a:t>jaar</a:t>
            </a:r>
            <a:r>
              <a:rPr lang="en-US" sz="2800" dirty="0"/>
              <a:t> in de </a:t>
            </a:r>
            <a:r>
              <a:rPr lang="en-US" sz="2800" dirty="0" err="1"/>
              <a:t>zomer</a:t>
            </a:r>
            <a:r>
              <a:rPr lang="en-US" sz="2800" dirty="0"/>
              <a:t> </a:t>
            </a:r>
            <a:r>
              <a:rPr lang="en-US" sz="2800" dirty="0" err="1"/>
              <a:t>plaatsvindt</a:t>
            </a:r>
            <a:r>
              <a:rPr lang="en-US" sz="2800" dirty="0"/>
              <a:t> in het park De </a:t>
            </a:r>
            <a:r>
              <a:rPr lang="en-US" sz="2800" dirty="0" err="1"/>
              <a:t>Schorre</a:t>
            </a:r>
            <a:r>
              <a:rPr lang="en-US" sz="2800" dirty="0"/>
              <a:t> in de </a:t>
            </a:r>
            <a:r>
              <a:rPr lang="en-US" sz="2800" dirty="0" err="1"/>
              <a:t>stad</a:t>
            </a:r>
            <a:r>
              <a:rPr lang="en-US" sz="2800" dirty="0"/>
              <a:t> Boom </a:t>
            </a:r>
            <a:r>
              <a:rPr lang="en-US" sz="2800" b="1" dirty="0"/>
              <a:t>(</a:t>
            </a:r>
            <a:r>
              <a:rPr lang="en-US" sz="2800" b="1" dirty="0" err="1"/>
              <a:t>België</a:t>
            </a:r>
            <a:r>
              <a:rPr lang="en-US" sz="2800" dirty="0"/>
              <a:t>). Je </a:t>
            </a:r>
            <a:r>
              <a:rPr lang="en-US" sz="2800" dirty="0" err="1"/>
              <a:t>kunt</a:t>
            </a:r>
            <a:r>
              <a:rPr lang="en-US" sz="2800" dirty="0"/>
              <a:t> het </a:t>
            </a:r>
            <a:r>
              <a:rPr lang="en-US" sz="2800" dirty="0" err="1"/>
              <a:t>vergelijken</a:t>
            </a:r>
            <a:r>
              <a:rPr lang="en-US" sz="2800" dirty="0"/>
              <a:t> met </a:t>
            </a:r>
            <a:r>
              <a:rPr lang="en-US" sz="2800" dirty="0" err="1"/>
              <a:t>een</a:t>
            </a:r>
            <a:r>
              <a:rPr lang="en-US" sz="2800" dirty="0"/>
              <a:t> </a:t>
            </a:r>
            <a:r>
              <a:rPr lang="en-US" sz="2800" dirty="0" err="1"/>
              <a:t>gigantische</a:t>
            </a:r>
            <a:r>
              <a:rPr lang="en-US" sz="2800" dirty="0"/>
              <a:t>, </a:t>
            </a:r>
            <a:r>
              <a:rPr lang="en-US" sz="2800" dirty="0" err="1"/>
              <a:t>magische</a:t>
            </a:r>
            <a:r>
              <a:rPr lang="en-US" sz="2800" dirty="0"/>
              <a:t> </a:t>
            </a:r>
            <a:r>
              <a:rPr lang="en-US" sz="2800" dirty="0" err="1"/>
              <a:t>speeltuin</a:t>
            </a:r>
            <a:r>
              <a:rPr lang="en-US" sz="2800" dirty="0"/>
              <a:t> </a:t>
            </a:r>
            <a:r>
              <a:rPr lang="en-US" sz="2800" dirty="0" err="1"/>
              <a:t>voor</a:t>
            </a:r>
            <a:r>
              <a:rPr lang="en-US" sz="2800" dirty="0"/>
              <a:t> </a:t>
            </a:r>
            <a:r>
              <a:rPr lang="en-US" sz="2800" dirty="0" err="1"/>
              <a:t>volwassenen</a:t>
            </a:r>
            <a:r>
              <a:rPr lang="en-US" sz="2800" dirty="0"/>
              <a:t>, maar dan met heel </a:t>
            </a:r>
            <a:r>
              <a:rPr lang="en-US" sz="2800" dirty="0" err="1"/>
              <a:t>veel</a:t>
            </a:r>
            <a:r>
              <a:rPr lang="en-US" sz="2800" dirty="0"/>
              <a:t> </a:t>
            </a:r>
            <a:r>
              <a:rPr lang="en-US" sz="2800" dirty="0" err="1"/>
              <a:t>muziek</a:t>
            </a:r>
            <a:r>
              <a:rPr lang="en-US" sz="2800" dirty="0"/>
              <a:t> </a:t>
            </a:r>
            <a:r>
              <a:rPr lang="en-US" sz="2800" dirty="0" err="1"/>
              <a:t>en</a:t>
            </a:r>
            <a:r>
              <a:rPr lang="en-US" sz="2800" dirty="0"/>
              <a:t> </a:t>
            </a:r>
            <a:r>
              <a:rPr lang="en-US" sz="2800" dirty="0" err="1"/>
              <a:t>prachtige</a:t>
            </a:r>
            <a:r>
              <a:rPr lang="en-US" sz="2800" dirty="0"/>
              <a:t> </a:t>
            </a:r>
            <a:r>
              <a:rPr lang="en-US" sz="2800" dirty="0" err="1"/>
              <a:t>versieringen</a:t>
            </a:r>
            <a:endParaRPr lang="en-US" sz="2800" dirty="0"/>
          </a:p>
        </p:txBody>
      </p:sp>
    </p:spTree>
    <p:extLst>
      <p:ext uri="{BB962C8B-B14F-4D97-AF65-F5344CB8AC3E}">
        <p14:creationId xmlns:p14="http://schemas.microsoft.com/office/powerpoint/2010/main" val="16975676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5" name="Rectangle 14">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6281928"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271C494-8107-3D61-D611-4FBC7C22A2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13612" y="611650"/>
            <a:ext cx="416052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3" name="Afbeelding 2">
            <a:extLst>
              <a:ext uri="{FF2B5EF4-FFF2-40B4-BE49-F238E27FC236}">
                <a16:creationId xmlns:a16="http://schemas.microsoft.com/office/drawing/2014/main" id="{2EA2EABA-A514-3C4A-DC45-C21E7C0578D9}"/>
              </a:ext>
            </a:extLst>
          </p:cNvPr>
          <p:cNvPicPr>
            <a:picLocks noChangeAspect="1"/>
          </p:cNvPicPr>
          <p:nvPr/>
        </p:nvPicPr>
        <p:blipFill>
          <a:blip r:embed="rId2"/>
          <a:stretch>
            <a:fillRect/>
          </a:stretch>
        </p:blipFill>
        <p:spPr>
          <a:xfrm>
            <a:off x="517867" y="2828125"/>
            <a:ext cx="6281928" cy="3517879"/>
          </a:xfrm>
          <a:prstGeom prst="rect">
            <a:avLst/>
          </a:prstGeom>
        </p:spPr>
      </p:pic>
      <p:sp>
        <p:nvSpPr>
          <p:cNvPr id="8" name="Tekstvak 7">
            <a:extLst>
              <a:ext uri="{FF2B5EF4-FFF2-40B4-BE49-F238E27FC236}">
                <a16:creationId xmlns:a16="http://schemas.microsoft.com/office/drawing/2014/main" id="{FB0718BA-D850-1BEE-9169-C9BEB6EF7F2E}"/>
              </a:ext>
            </a:extLst>
          </p:cNvPr>
          <p:cNvSpPr txBox="1"/>
          <p:nvPr/>
        </p:nvSpPr>
        <p:spPr>
          <a:xfrm>
            <a:off x="7507224" y="1088136"/>
            <a:ext cx="4160520" cy="5257800"/>
          </a:xfrm>
          <a:prstGeom prst="rect">
            <a:avLst/>
          </a:prstGeom>
        </p:spPr>
        <p:txBody>
          <a:bodyPr vert="horz" lIns="91440" tIns="45720" rIns="91440" bIns="45720" rtlCol="0">
            <a:normAutofit/>
          </a:bodyPr>
          <a:lstStyle/>
          <a:p>
            <a:pPr indent="-228600">
              <a:lnSpc>
                <a:spcPct val="110000"/>
              </a:lnSpc>
              <a:spcAft>
                <a:spcPts val="600"/>
              </a:spcAft>
              <a:buFont typeface="Arial" panose="020B0604020202020204" pitchFamily="34" charset="0"/>
              <a:buChar char="•"/>
            </a:pPr>
            <a:r>
              <a:rPr lang="en-US" dirty="0"/>
              <a:t>Het </a:t>
            </a:r>
            <a:r>
              <a:rPr lang="en-US" dirty="0" err="1"/>
              <a:t>Antwerps</a:t>
            </a:r>
            <a:r>
              <a:rPr lang="en-US" dirty="0"/>
              <a:t> Sportpaleis </a:t>
            </a:r>
            <a:r>
              <a:rPr lang="en-US" dirty="0" err="1"/>
              <a:t>heet</a:t>
            </a:r>
            <a:r>
              <a:rPr lang="en-US" dirty="0"/>
              <a:t> </a:t>
            </a:r>
            <a:r>
              <a:rPr lang="en-US" dirty="0" err="1"/>
              <a:t>sinds</a:t>
            </a:r>
            <a:r>
              <a:rPr lang="en-US" dirty="0"/>
              <a:t> </a:t>
            </a:r>
            <a:r>
              <a:rPr lang="en-US" b="1" dirty="0"/>
              <a:t>1 </a:t>
            </a:r>
            <a:r>
              <a:rPr lang="en-US" b="1" dirty="0" err="1"/>
              <a:t>september</a:t>
            </a:r>
            <a:r>
              <a:rPr lang="en-US" b="1" dirty="0"/>
              <a:t> 2025 </a:t>
            </a:r>
            <a:r>
              <a:rPr lang="en-US" dirty="0" err="1"/>
              <a:t>officieel</a:t>
            </a:r>
            <a:r>
              <a:rPr lang="en-US" dirty="0"/>
              <a:t> de AFAS Dome.</a:t>
            </a:r>
          </a:p>
          <a:p>
            <a:pPr indent="-228600">
              <a:lnSpc>
                <a:spcPct val="110000"/>
              </a:lnSpc>
              <a:spcAft>
                <a:spcPts val="600"/>
              </a:spcAft>
              <a:buFont typeface="Arial" panose="020B0604020202020204" pitchFamily="34" charset="0"/>
              <a:buChar char="•"/>
            </a:pPr>
            <a:r>
              <a:rPr lang="en-US" dirty="0"/>
              <a:t>Er </a:t>
            </a:r>
            <a:r>
              <a:rPr lang="en-US" dirty="0" err="1"/>
              <a:t>kunnen</a:t>
            </a:r>
            <a:r>
              <a:rPr lang="en-US" dirty="0"/>
              <a:t> </a:t>
            </a:r>
            <a:r>
              <a:rPr lang="en-US" dirty="0" err="1"/>
              <a:t>wel</a:t>
            </a:r>
            <a:r>
              <a:rPr lang="en-US" dirty="0"/>
              <a:t> </a:t>
            </a:r>
            <a:r>
              <a:rPr lang="en-US" b="1" dirty="0"/>
              <a:t>23.000 </a:t>
            </a:r>
            <a:r>
              <a:rPr lang="en-US" b="1" dirty="0" err="1"/>
              <a:t>bezoekers</a:t>
            </a:r>
            <a:r>
              <a:rPr lang="en-US" b="1" dirty="0"/>
              <a:t> </a:t>
            </a:r>
            <a:r>
              <a:rPr lang="en-US" dirty="0"/>
              <a:t>in. Dat is het </a:t>
            </a:r>
            <a:r>
              <a:rPr lang="en-US" dirty="0" err="1"/>
              <a:t>meeste</a:t>
            </a:r>
            <a:r>
              <a:rPr lang="en-US" dirty="0"/>
              <a:t> van heel België.</a:t>
            </a:r>
          </a:p>
        </p:txBody>
      </p:sp>
    </p:spTree>
    <p:extLst>
      <p:ext uri="{BB962C8B-B14F-4D97-AF65-F5344CB8AC3E}">
        <p14:creationId xmlns:p14="http://schemas.microsoft.com/office/powerpoint/2010/main" val="2910742805"/>
      </p:ext>
    </p:extLst>
  </p:cSld>
  <p:clrMapOvr>
    <a:masterClrMapping/>
  </p:clrMapOvr>
  <p:transition spd="slow">
    <p:randomBar dir="vert"/>
  </p:transition>
</p:sld>
</file>

<file path=ppt/theme/theme1.xml><?xml version="1.0" encoding="utf-8"?>
<a:theme xmlns:a="http://schemas.openxmlformats.org/drawingml/2006/main" name="GestaltVTI">
  <a:themeElements>
    <a:clrScheme name="Gestalt">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Gestal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50AF28097EFCB44B72D5DB34BE779FC" ma:contentTypeVersion="4" ma:contentTypeDescription="Een nieuw document maken." ma:contentTypeScope="" ma:versionID="658bcd6e9269d44ff57ee0af9f753bf1">
  <xsd:schema xmlns:xsd="http://www.w3.org/2001/XMLSchema" xmlns:xs="http://www.w3.org/2001/XMLSchema" xmlns:p="http://schemas.microsoft.com/office/2006/metadata/properties" xmlns:ns3="ab9a0045-f4e2-4631-9078-e51cb7bd1a41" targetNamespace="http://schemas.microsoft.com/office/2006/metadata/properties" ma:root="true" ma:fieldsID="52088dfb7e0d65133ef56beefac4d89f" ns3:_="">
    <xsd:import namespace="ab9a0045-f4e2-4631-9078-e51cb7bd1a41"/>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9a0045-f4e2-4631-9078-e51cb7bd1a41"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8275BD7-2362-4A8A-9783-F871D00C1D24}">
  <ds:schemaRefs>
    <ds:schemaRef ds:uri="http://schemas.microsoft.com/sharepoint/v3/contenttype/forms"/>
  </ds:schemaRefs>
</ds:datastoreItem>
</file>

<file path=customXml/itemProps2.xml><?xml version="1.0" encoding="utf-8"?>
<ds:datastoreItem xmlns:ds="http://schemas.openxmlformats.org/officeDocument/2006/customXml" ds:itemID="{AF3B4190-18BA-4C5E-A3AF-49F02FE013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9a0045-f4e2-4631-9078-e51cb7bd1a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AE239F-4446-4471-8E60-04DB19696454}">
  <ds:schemaRefs>
    <ds:schemaRef ds:uri="http://schemas.microsoft.com/office/2006/metadata/properties"/>
    <ds:schemaRef ds:uri="http://purl.org/dc/terms/"/>
    <ds:schemaRef ds:uri="http://schemas.openxmlformats.org/package/2006/metadata/core-properties"/>
    <ds:schemaRef ds:uri="http://purl.org/dc/elements/1.1/"/>
    <ds:schemaRef ds:uri="http://schemas.microsoft.com/office/2006/documentManagement/types"/>
    <ds:schemaRef ds:uri="ab9a0045-f4e2-4631-9078-e51cb7bd1a41"/>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599</Words>
  <Application>Microsoft Office PowerPoint</Application>
  <PresentationFormat>Breedbeeld</PresentationFormat>
  <Paragraphs>34</Paragraphs>
  <Slides>13</Slides>
  <Notes>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13</vt:i4>
      </vt:variant>
    </vt:vector>
  </HeadingPairs>
  <TitlesOfParts>
    <vt:vector size="19" baseType="lpstr">
      <vt:lpstr>Aptos</vt:lpstr>
      <vt:lpstr>Arial</vt:lpstr>
      <vt:lpstr>Bierstadt</vt:lpstr>
      <vt:lpstr>Google Sans</vt:lpstr>
      <vt:lpstr>Wingdings</vt:lpstr>
      <vt:lpstr>GestaltVTI</vt:lpstr>
      <vt:lpstr>Provincie Antwerpen 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Finn Corthout</dc:creator>
  <cp:lastModifiedBy>Katrien Verbruggen</cp:lastModifiedBy>
  <cp:revision>3</cp:revision>
  <dcterms:created xsi:type="dcterms:W3CDTF">2026-03-30T12:58:00Z</dcterms:created>
  <dcterms:modified xsi:type="dcterms:W3CDTF">2026-04-24T10:18:43Z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0x010100750AF28097EFCB44B72D5DB34BE779FC</vt:lpwstr>
  </property>
</Properties>
</file>